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</p:sldMasterIdLst>
  <p:notesMasterIdLst>
    <p:notesMasterId r:id="rId73"/>
  </p:notesMasterIdLst>
  <p:handoutMasterIdLst>
    <p:handoutMasterId r:id="rId74"/>
  </p:handoutMasterIdLst>
  <p:sldIdLst>
    <p:sldId id="256" r:id="rId2"/>
    <p:sldId id="259" r:id="rId3"/>
    <p:sldId id="329" r:id="rId4"/>
    <p:sldId id="260" r:id="rId5"/>
    <p:sldId id="261" r:id="rId6"/>
    <p:sldId id="262" r:id="rId7"/>
    <p:sldId id="263" r:id="rId8"/>
    <p:sldId id="330" r:id="rId9"/>
    <p:sldId id="264" r:id="rId10"/>
    <p:sldId id="265" r:id="rId11"/>
    <p:sldId id="266" r:id="rId12"/>
    <p:sldId id="267" r:id="rId13"/>
    <p:sldId id="268" r:id="rId14"/>
    <p:sldId id="269" r:id="rId15"/>
    <p:sldId id="275" r:id="rId16"/>
    <p:sldId id="276" r:id="rId17"/>
    <p:sldId id="334" r:id="rId18"/>
    <p:sldId id="277" r:id="rId19"/>
    <p:sldId id="331" r:id="rId20"/>
    <p:sldId id="332" r:id="rId21"/>
    <p:sldId id="279" r:id="rId22"/>
    <p:sldId id="278" r:id="rId23"/>
    <p:sldId id="280" r:id="rId24"/>
    <p:sldId id="281" r:id="rId25"/>
    <p:sldId id="282" r:id="rId26"/>
    <p:sldId id="283" r:id="rId27"/>
    <p:sldId id="284" r:id="rId28"/>
    <p:sldId id="286" r:id="rId29"/>
    <p:sldId id="285" r:id="rId30"/>
    <p:sldId id="287" r:id="rId31"/>
    <p:sldId id="288" r:id="rId32"/>
    <p:sldId id="333" r:id="rId33"/>
    <p:sldId id="289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1" r:id="rId43"/>
    <p:sldId id="302" r:id="rId44"/>
    <p:sldId id="304" r:id="rId45"/>
    <p:sldId id="305" r:id="rId46"/>
    <p:sldId id="306" r:id="rId47"/>
    <p:sldId id="335" r:id="rId48"/>
    <p:sldId id="307" r:id="rId49"/>
    <p:sldId id="308" r:id="rId50"/>
    <p:sldId id="310" r:id="rId51"/>
    <p:sldId id="311" r:id="rId52"/>
    <p:sldId id="336" r:id="rId53"/>
    <p:sldId id="312" r:id="rId54"/>
    <p:sldId id="313" r:id="rId55"/>
    <p:sldId id="314" r:id="rId56"/>
    <p:sldId id="315" r:id="rId57"/>
    <p:sldId id="316" r:id="rId58"/>
    <p:sldId id="317" r:id="rId59"/>
    <p:sldId id="318" r:id="rId60"/>
    <p:sldId id="337" r:id="rId61"/>
    <p:sldId id="338" r:id="rId62"/>
    <p:sldId id="319" r:id="rId63"/>
    <p:sldId id="320" r:id="rId64"/>
    <p:sldId id="321" r:id="rId65"/>
    <p:sldId id="322" r:id="rId66"/>
    <p:sldId id="323" r:id="rId67"/>
    <p:sldId id="324" r:id="rId68"/>
    <p:sldId id="326" r:id="rId69"/>
    <p:sldId id="327" r:id="rId70"/>
    <p:sldId id="328" r:id="rId71"/>
    <p:sldId id="339" r:id="rId7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Untitled Section" id="{D79A1090-2DFC-954D-9181-035B35E806B9}">
          <p14:sldIdLst>
            <p14:sldId id="256"/>
            <p14:sldId id="259"/>
            <p14:sldId id="329"/>
            <p14:sldId id="260"/>
            <p14:sldId id="261"/>
            <p14:sldId id="262"/>
            <p14:sldId id="263"/>
            <p14:sldId id="330"/>
            <p14:sldId id="264"/>
            <p14:sldId id="265"/>
            <p14:sldId id="266"/>
            <p14:sldId id="267"/>
            <p14:sldId id="268"/>
            <p14:sldId id="269"/>
            <p14:sldId id="275"/>
            <p14:sldId id="276"/>
            <p14:sldId id="334"/>
            <p14:sldId id="277"/>
            <p14:sldId id="331"/>
            <p14:sldId id="332"/>
            <p14:sldId id="279"/>
            <p14:sldId id="278"/>
            <p14:sldId id="280"/>
            <p14:sldId id="281"/>
            <p14:sldId id="282"/>
            <p14:sldId id="283"/>
            <p14:sldId id="284"/>
            <p14:sldId id="286"/>
            <p14:sldId id="285"/>
            <p14:sldId id="287"/>
            <p14:sldId id="288"/>
            <p14:sldId id="333"/>
            <p14:sldId id="289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1"/>
            <p14:sldId id="302"/>
            <p14:sldId id="304"/>
            <p14:sldId id="305"/>
            <p14:sldId id="306"/>
            <p14:sldId id="335"/>
            <p14:sldId id="307"/>
            <p14:sldId id="308"/>
            <p14:sldId id="310"/>
            <p14:sldId id="311"/>
            <p14:sldId id="336"/>
            <p14:sldId id="312"/>
            <p14:sldId id="313"/>
            <p14:sldId id="314"/>
            <p14:sldId id="315"/>
            <p14:sldId id="316"/>
            <p14:sldId id="317"/>
            <p14:sldId id="318"/>
            <p14:sldId id="337"/>
            <p14:sldId id="338"/>
            <p14:sldId id="319"/>
            <p14:sldId id="320"/>
            <p14:sldId id="321"/>
            <p14:sldId id="322"/>
            <p14:sldId id="323"/>
            <p14:sldId id="324"/>
            <p14:sldId id="326"/>
            <p14:sldId id="327"/>
            <p14:sldId id="328"/>
            <p14:sldId id="33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CCCC"/>
    <a:srgbClr val="F3F3F3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14" autoAdjust="0"/>
    <p:restoredTop sz="94613"/>
  </p:normalViewPr>
  <p:slideViewPr>
    <p:cSldViewPr>
      <p:cViewPr varScale="1">
        <p:scale>
          <a:sx n="115" d="100"/>
          <a:sy n="115" d="100"/>
        </p:scale>
        <p:origin x="88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notesMaster" Target="notesMasters/notesMaster1.xml"/><Relationship Id="rId74" Type="http://schemas.openxmlformats.org/officeDocument/2006/relationships/handoutMaster" Target="handoutMasters/handoutMaster1.xml"/><Relationship Id="rId75" Type="http://schemas.openxmlformats.org/officeDocument/2006/relationships/presProps" Target="presProps.xml"/><Relationship Id="rId76" Type="http://schemas.openxmlformats.org/officeDocument/2006/relationships/viewProps" Target="viewProps.xml"/><Relationship Id="rId77" Type="http://schemas.openxmlformats.org/officeDocument/2006/relationships/theme" Target="theme/theme1.xml"/><Relationship Id="rId78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64D8F-291F-7C4B-9B37-EE36A409A694}" type="datetimeFigureOut">
              <a:rPr lang="en-US" smtClean="0"/>
              <a:t>8/30/16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F940FA-D318-6F4A-84D6-FCF711686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2853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74B44-F5FA-D44D-86CC-082B6BEFA46B}" type="datetimeFigureOut">
              <a:rPr lang="en-US" smtClean="0"/>
              <a:t>8/30/16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B150F-2242-F44E-AC43-5FC669F8E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045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0E932175-2C0B-8E4D-A141-3F09604A4974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4</a:t>
            </a:fld>
            <a:endParaRPr lang="en-US">
              <a:latin typeface="Arial" pitchFamily="-107" charset="0"/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82016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DE2B94C7-56C8-5F40-90B8-DFF87AD5D406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14</a:t>
            </a:fld>
            <a:endParaRPr lang="en-US">
              <a:latin typeface="Arial" pitchFamily="-107" charset="0"/>
            </a:endParaRPr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70938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A77949B6-FBBF-4A42-B56E-A5FBB35D007A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15</a:t>
            </a:fld>
            <a:endParaRPr lang="en-US">
              <a:latin typeface="Arial" pitchFamily="-107" charset="0"/>
            </a:endParaRPr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51079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DA0433F-509F-FA4C-9B2D-50C74E6210F0}" type="slidenum">
              <a:rPr lang="en-US"/>
              <a:pPr/>
              <a:t>23</a:t>
            </a:fld>
            <a:endParaRPr lang="en-US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578991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E572339-25E6-D147-92D2-B970D7D4B999}" type="slidenum">
              <a:rPr lang="en-US"/>
              <a:pPr/>
              <a:t>24</a:t>
            </a:fld>
            <a:endParaRPr lang="en-US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19295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CA33A1-2F88-F244-9463-2A1F23EFB361}" type="slidenum">
              <a:rPr lang="en-US"/>
              <a:pPr/>
              <a:t>25</a:t>
            </a:fld>
            <a:endParaRPr lang="en-US"/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697072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D80E13C-F6E9-0643-8112-3B14C4597BD2}" type="slidenum">
              <a:rPr lang="en-US"/>
              <a:pPr/>
              <a:t>33</a:t>
            </a:fld>
            <a:endParaRPr lang="en-US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878541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6863069-280E-9B4B-B69F-4AA362097A5F}" type="slidenum">
              <a:rPr lang="en-US"/>
              <a:pPr/>
              <a:t>34</a:t>
            </a:fld>
            <a:endParaRPr lang="en-US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47118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87A48C5-0CD9-014B-BDDE-4CD3AD106637}" type="slidenum">
              <a:rPr lang="en-US"/>
              <a:pPr/>
              <a:t>38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591192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6523FC-6BFF-D74A-ABA9-8E00CA0876A4}" type="slidenum">
              <a:rPr lang="en-US"/>
              <a:pPr/>
              <a:t>39</a:t>
            </a:fld>
            <a:endParaRPr lang="en-US"/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770018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460FD22-A371-FF40-B542-9C9A54ADCF0E}" type="slidenum">
              <a:rPr lang="en-US"/>
              <a:pPr/>
              <a:t>40</a:t>
            </a:fld>
            <a:endParaRPr lang="en-US"/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49151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F5CE1F71-6C2F-A544-BE86-05D16DEBB8C0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5</a:t>
            </a:fld>
            <a:endParaRPr lang="en-US">
              <a:latin typeface="Arial" pitchFamily="-107" charset="0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583781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1A39C74-7D65-554D-9598-B03FF2251A3C}" type="slidenum">
              <a:rPr lang="en-US"/>
              <a:pPr/>
              <a:t>41</a:t>
            </a:fld>
            <a:endParaRPr lang="en-US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440164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21B3F25-B072-9747-92C9-1E24D022D373}" type="slidenum">
              <a:rPr lang="en-US"/>
              <a:pPr/>
              <a:t>43</a:t>
            </a:fld>
            <a:endParaRPr lang="en-US"/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79381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7716C99-A878-414B-969E-FDE07E2BBA4A}" type="slidenum">
              <a:rPr lang="en-US"/>
              <a:pPr/>
              <a:t>48</a:t>
            </a:fld>
            <a:endParaRPr lang="en-US"/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967922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52BED43-E628-544E-8A72-22D206582C81}" type="slidenum">
              <a:rPr lang="en-US"/>
              <a:pPr/>
              <a:t>49</a:t>
            </a:fld>
            <a:endParaRPr lang="en-US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554743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FCB9B47-E6A2-9843-9FD5-F483681E43C1}" type="slidenum">
              <a:rPr lang="en-US"/>
              <a:pPr/>
              <a:t>50</a:t>
            </a:fld>
            <a:endParaRPr lang="en-US"/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251171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197748C-D0AF-384E-BEEA-97BCAD1A47B1}" type="slidenum">
              <a:rPr lang="en-US"/>
              <a:pPr/>
              <a:t>54</a:t>
            </a:fld>
            <a:endParaRPr lang="en-US"/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332108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C64D0D3-DA0D-164E-8E57-23F501C0BD2F}" type="slidenum">
              <a:rPr lang="en-US"/>
              <a:pPr/>
              <a:t>62</a:t>
            </a:fld>
            <a:endParaRPr lang="en-US"/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237646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E0B2EC8-AA00-5144-A870-3CB179F6CE30}" type="slidenum">
              <a:rPr lang="en-US"/>
              <a:pPr/>
              <a:t>63</a:t>
            </a:fld>
            <a:endParaRPr lang="en-US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5318838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776A0A7-B88A-9044-9517-06F50BB98B2E}" type="slidenum">
              <a:rPr lang="en-US"/>
              <a:pPr/>
              <a:t>64</a:t>
            </a:fld>
            <a:endParaRPr lang="en-US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7349102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C2EBFC0-9D36-5C42-A028-ECD3E1A1E565}" type="slidenum">
              <a:rPr lang="en-US"/>
              <a:pPr/>
              <a:t>67</a:t>
            </a:fld>
            <a:endParaRPr lang="en-US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381036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40AF95EB-AEA5-3449-A85F-21AED27B4614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6</a:t>
            </a:fld>
            <a:endParaRPr lang="en-US">
              <a:latin typeface="Arial" pitchFamily="-107" charset="0"/>
            </a:endParaRPr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4588680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1DB971-D796-844F-B6DA-5E84281D5ED8}" type="slidenum">
              <a:rPr lang="en-US"/>
              <a:pPr/>
              <a:t>68</a:t>
            </a:fld>
            <a:endParaRPr lang="en-US"/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6426433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8F39419-F39F-DD48-B161-342FBB0D4C2B}" type="slidenum">
              <a:rPr lang="en-US"/>
              <a:pPr/>
              <a:t>69</a:t>
            </a:fld>
            <a:endParaRPr lang="en-US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8745812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FBAA166-E14B-AF47-9C85-5485E1E5754E}" type="slidenum">
              <a:rPr lang="en-US"/>
              <a:pPr/>
              <a:t>70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339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70A23D54-4624-A64B-8364-574F0B5C5C10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7</a:t>
            </a:fld>
            <a:endParaRPr lang="en-US">
              <a:latin typeface="Arial" pitchFamily="-107" charset="0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13581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A8E4A3E4-8DB8-1443-9891-2CB5478547FC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9</a:t>
            </a:fld>
            <a:endParaRPr lang="en-US">
              <a:latin typeface="Arial" pitchFamily="-107" charset="0"/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6845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38E66844-7180-0246-9C29-A7B3701B4BD5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10</a:t>
            </a:fld>
            <a:endParaRPr lang="en-US">
              <a:latin typeface="Arial" pitchFamily="-107" charset="0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245139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6D63F846-A254-9C4E-907C-A3324045C025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11</a:t>
            </a:fld>
            <a:endParaRPr lang="en-US">
              <a:latin typeface="Arial" pitchFamily="-107" charset="0"/>
            </a:endParaRPr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618052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68325630-4134-AF4B-A8BB-AF0E0A7B7583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12</a:t>
            </a:fld>
            <a:endParaRPr lang="en-US">
              <a:latin typeface="Arial" pitchFamily="-107" charset="0"/>
            </a:endParaRPr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593016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>
              <a:buFont typeface="Wingdings" pitchFamily="-107" charset="2"/>
              <a:buChar char="n"/>
            </a:pPr>
            <a:fld id="{FF8F15D0-8399-8848-8EE4-9E61F0161145}" type="slidenum">
              <a:rPr lang="en-US">
                <a:latin typeface="Arial" pitchFamily="-107" charset="0"/>
              </a:rPr>
              <a:pPr>
                <a:buFont typeface="Wingdings" pitchFamily="-107" charset="2"/>
                <a:buChar char="n"/>
              </a:pPr>
              <a:t>13</a:t>
            </a:fld>
            <a:endParaRPr lang="en-US">
              <a:latin typeface="Arial" pitchFamily="-107" charset="0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342951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tif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 smtClean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2395" y="0"/>
            <a:ext cx="4683008" cy="6248400"/>
          </a:xfrm>
          <a:prstGeom prst="rect">
            <a:avLst/>
          </a:prstGeom>
        </p:spPr>
      </p:pic>
      <p:pic>
        <p:nvPicPr>
          <p:cNvPr id="6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3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9133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230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768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8233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5" name="Picture 1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 smtClean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5232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811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/>
          <p:cNvSpPr>
            <a:spLocks noGrp="1"/>
          </p:cNvSpPr>
          <p:nvPr>
            <p:ph type="subTitle" idx="1"/>
          </p:nvPr>
        </p:nvSpPr>
        <p:spPr>
          <a:xfrm>
            <a:off x="152400" y="152400"/>
            <a:ext cx="8839200" cy="5867400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>
                <a:solidFill>
                  <a:schemeClr val="accent6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5" name="Picture 4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236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91200"/>
            <a:ext cx="618146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90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957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921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05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761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01151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778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E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" name="TextBox 4"/>
          <p:cNvSpPr txBox="1"/>
          <p:nvPr/>
        </p:nvSpPr>
        <p:spPr bwMode="auto">
          <a:xfrm>
            <a:off x="4851398" y="6396335"/>
            <a:ext cx="42817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008000"/>
                </a:solidFill>
              </a:rPr>
              <a:t>"The</a:t>
            </a:r>
            <a:r>
              <a:rPr lang="en-US" sz="1200" baseline="0" dirty="0" smtClean="0">
                <a:solidFill>
                  <a:srgbClr val="008000"/>
                </a:solidFill>
              </a:rPr>
              <a:t> Practice of Computing Using Python, 3</a:t>
            </a:r>
            <a:r>
              <a:rPr lang="en-US" sz="1200" baseline="30000" dirty="0" smtClean="0">
                <a:solidFill>
                  <a:srgbClr val="008000"/>
                </a:solidFill>
              </a:rPr>
              <a:t>rd</a:t>
            </a:r>
            <a:r>
              <a:rPr lang="en-US" sz="1200" baseline="0" dirty="0" smtClean="0">
                <a:solidFill>
                  <a:srgbClr val="008000"/>
                </a:solidFill>
              </a:rPr>
              <a:t> Edition", </a:t>
            </a:r>
          </a:p>
          <a:p>
            <a:r>
              <a:rPr lang="en-US" sz="1200" baseline="0" dirty="0" smtClean="0">
                <a:solidFill>
                  <a:srgbClr val="008000"/>
                </a:solidFill>
              </a:rPr>
              <a:t>Punch &amp; </a:t>
            </a:r>
            <a:r>
              <a:rPr lang="en-US" sz="1200" baseline="0" dirty="0" err="1" smtClean="0">
                <a:solidFill>
                  <a:srgbClr val="008000"/>
                </a:solidFill>
              </a:rPr>
              <a:t>Enbody</a:t>
            </a:r>
            <a:r>
              <a:rPr lang="en-US" sz="1200" baseline="0" dirty="0" smtClean="0">
                <a:solidFill>
                  <a:srgbClr val="008000"/>
                </a:solidFill>
              </a:rPr>
              <a:t>, </a:t>
            </a:r>
            <a:r>
              <a:rPr lang="en-US" sz="1200" dirty="0" smtClean="0">
                <a:solidFill>
                  <a:srgbClr val="008000"/>
                </a:solidFill>
              </a:rPr>
              <a:t>Copyright © 2017 Pearson Education, Inc.</a:t>
            </a:r>
            <a:endParaRPr lang="en-US" sz="12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444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49" r:id="rId12"/>
    <p:sldLayoutId id="2147483660" r:id="rId13"/>
    <p:sldLayoutId id="2147483655" r:id="rId14"/>
    <p:sldLayoutId id="2147483662" r:id="rId15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emf"/><Relationship Id="rId3" Type="http://schemas.openxmlformats.org/officeDocument/2006/relationships/image" Target="../media/image16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Relationship Id="rId3" Type="http://schemas.openxmlformats.org/officeDocument/2006/relationships/image" Target="../media/image26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chapter 11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Introduction to Classes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05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More refactoring</a:t>
            </a:r>
          </a:p>
        </p:txBody>
      </p:sp>
      <p:sp>
        <p:nvSpPr>
          <p:cNvPr id="2765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Hiding the details of what the message entails means that changes can be made to the object and the flow of messages (and their results) can stay the same</a:t>
            </a:r>
          </a:p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Thus the implementation of the message can change but its intended effect stay the same.</a:t>
            </a:r>
          </a:p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This is </a:t>
            </a:r>
            <a:r>
              <a:rPr lang="en-US" b="1" i="1" dirty="0">
                <a:ea typeface="ＭＳ Ｐゴシック" pitchFamily="-107" charset="-128"/>
                <a:cs typeface="ＭＳ Ｐゴシック" pitchFamily="-107" charset="-128"/>
              </a:rPr>
              <a:t>encapsulation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OOP principles</a:t>
            </a:r>
          </a:p>
        </p:txBody>
      </p:sp>
      <p:sp>
        <p:nvSpPr>
          <p:cNvPr id="2970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400" b="1" i="1" dirty="0">
                <a:ea typeface="ＭＳ Ｐゴシック" pitchFamily="-107" charset="-128"/>
                <a:cs typeface="ＭＳ Ｐゴシック" pitchFamily="-107" charset="-128"/>
              </a:rPr>
              <a:t>encapsulation</a:t>
            </a:r>
            <a:r>
              <a:rPr lang="en-US" sz="2400" dirty="0">
                <a:ea typeface="ＭＳ Ｐゴシック" pitchFamily="-107" charset="-128"/>
                <a:cs typeface="ＭＳ Ｐゴシック" pitchFamily="-107" charset="-128"/>
              </a:rPr>
              <a:t>: hiding design details to make the program clearer and more easily modified later</a:t>
            </a:r>
          </a:p>
          <a:p>
            <a:pPr eaLnBrk="1" hangingPunct="1"/>
            <a:r>
              <a:rPr lang="en-US" sz="2400" b="1" i="1" dirty="0">
                <a:ea typeface="ＭＳ Ｐゴシック" pitchFamily="-107" charset="-128"/>
                <a:cs typeface="ＭＳ Ｐゴシック" pitchFamily="-107" charset="-128"/>
              </a:rPr>
              <a:t>modularity</a:t>
            </a:r>
            <a:r>
              <a:rPr lang="en-US" sz="2400" dirty="0">
                <a:ea typeface="ＭＳ Ｐゴシック" pitchFamily="-107" charset="-128"/>
                <a:cs typeface="ＭＳ Ｐゴシック" pitchFamily="-107" charset="-128"/>
              </a:rPr>
              <a:t>: the ability to make objects </a:t>
            </a:r>
            <a:r>
              <a:rPr lang="en-US" sz="2400" dirty="0" smtClean="0">
                <a:ea typeface="ＭＳ Ｐゴシック" pitchFamily="-107" charset="-128"/>
                <a:cs typeface="ＭＳ Ｐゴシック" pitchFamily="-107" charset="-128"/>
              </a:rPr>
              <a:t>stand alone </a:t>
            </a:r>
            <a:r>
              <a:rPr lang="en-US" sz="2400" dirty="0">
                <a:ea typeface="ＭＳ Ｐゴシック" pitchFamily="-107" charset="-128"/>
                <a:cs typeface="ＭＳ Ｐゴシック" pitchFamily="-107" charset="-128"/>
              </a:rPr>
              <a:t>so they can be reused (our modules). Like the math module</a:t>
            </a:r>
          </a:p>
          <a:p>
            <a:pPr eaLnBrk="1" hangingPunct="1"/>
            <a:r>
              <a:rPr lang="en-US" sz="2400" b="1" i="1" dirty="0">
                <a:ea typeface="ＭＳ Ｐゴシック" pitchFamily="-107" charset="-128"/>
                <a:cs typeface="ＭＳ Ｐゴシック" pitchFamily="-107" charset="-128"/>
              </a:rPr>
              <a:t>inheritance</a:t>
            </a:r>
            <a:r>
              <a:rPr lang="en-US" sz="2400" dirty="0">
                <a:ea typeface="ＭＳ Ｐゴシック" pitchFamily="-107" charset="-128"/>
                <a:cs typeface="ＭＳ Ｐゴシック" pitchFamily="-107" charset="-128"/>
              </a:rPr>
              <a:t>: create a new object by inheriting (like father to son) many object characteristics while creating or over-riding for this object</a:t>
            </a:r>
          </a:p>
          <a:p>
            <a:pPr eaLnBrk="1" hangingPunct="1"/>
            <a:r>
              <a:rPr lang="en-US" sz="2400" b="1" i="1" dirty="0">
                <a:ea typeface="ＭＳ Ｐゴシック" pitchFamily="-107" charset="-128"/>
                <a:cs typeface="ＭＳ Ｐゴシック" pitchFamily="-107" charset="-128"/>
              </a:rPr>
              <a:t>polymorphism</a:t>
            </a:r>
            <a:r>
              <a:rPr lang="en-US" sz="2400" dirty="0">
                <a:ea typeface="ＭＳ Ｐゴシック" pitchFamily="-107" charset="-128"/>
                <a:cs typeface="ＭＳ Ｐゴシック" pitchFamily="-107" charset="-128"/>
              </a:rPr>
              <a:t>: (hard) Allow one message to be sent to any object and have it respond appropriately based on the type of object it is.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Class versus instance</a:t>
            </a:r>
          </a:p>
        </p:txBody>
      </p:sp>
      <p:sp>
        <p:nvSpPr>
          <p:cNvPr id="3174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One of the harder things to get is what a class is and what an instance of a class is.</a:t>
            </a:r>
          </a:p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The analogy of the cookie cutter and a cookie.</a:t>
            </a:r>
          </a:p>
        </p:txBody>
      </p:sp>
      <p:pic>
        <p:nvPicPr>
          <p:cNvPr id="31749" name="Picture 2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410200" y="3657600"/>
            <a:ext cx="30480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50" name="Picture 2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62000" y="3733800"/>
            <a:ext cx="22098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51" name="Picture 2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429000" y="3810000"/>
            <a:ext cx="154305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Template vs exemplar</a:t>
            </a:r>
            <a:endParaRPr lang="en-US"/>
          </a:p>
        </p:txBody>
      </p:sp>
      <p:sp>
        <p:nvSpPr>
          <p:cNvPr id="3379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cutter is a template for stamping out cookies, the cookie is what is made each time the cutter is used</a:t>
            </a:r>
          </a:p>
          <a:p>
            <a:r>
              <a:rPr lang="en-US" dirty="0" smtClean="0"/>
              <a:t>One template can be used to make an infinite number of cookies, each one just like the other.</a:t>
            </a:r>
          </a:p>
          <a:p>
            <a:r>
              <a:rPr lang="en-US" dirty="0" smtClean="0"/>
              <a:t>No one confuses a cookie for a cookie cutter, do they?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Same in OOP</a:t>
            </a:r>
            <a:endParaRPr lang="en-US"/>
          </a:p>
        </p:txBody>
      </p:sp>
      <p:sp>
        <p:nvSpPr>
          <p:cNvPr id="3584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You define a class as a way to generate new instances of that class.</a:t>
            </a:r>
          </a:p>
          <a:p>
            <a:r>
              <a:rPr lang="en-US" smtClean="0"/>
              <a:t>Both the instances and the classes are themselves objects</a:t>
            </a:r>
          </a:p>
          <a:p>
            <a:r>
              <a:rPr lang="en-US" smtClean="0"/>
              <a:t>the structure of an instance starts out  the same, as dictated by the class.</a:t>
            </a:r>
          </a:p>
          <a:p>
            <a:r>
              <a:rPr lang="en-US" smtClean="0"/>
              <a:t>The instances respond to the messages defined as part of the class.</a:t>
            </a:r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Why a class</a:t>
            </a:r>
            <a:endParaRPr lang="en-US"/>
          </a:p>
        </p:txBody>
      </p:sp>
      <p:sp>
        <p:nvSpPr>
          <p:cNvPr id="4813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We make classes because we need more complicated, user-defined data types to construct instances we can use.</a:t>
            </a:r>
          </a:p>
          <a:p>
            <a:r>
              <a:rPr lang="en-US" smtClean="0"/>
              <a:t>Each class has potentially two aspects:</a:t>
            </a:r>
          </a:p>
          <a:p>
            <a:pPr lvl="1"/>
            <a:r>
              <a:rPr lang="en-US" smtClean="0"/>
              <a:t>the data (types, number, names) that each instance might contain</a:t>
            </a:r>
          </a:p>
          <a:p>
            <a:pPr lvl="1"/>
            <a:r>
              <a:rPr lang="en-US" smtClean="0"/>
              <a:t>the messages that each instance can respond to.</a:t>
            </a:r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 First Class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Standard Class Names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standard way to name a class in Python is called </a:t>
            </a:r>
            <a:r>
              <a:rPr lang="en-US" b="1" i="1" dirty="0" err="1" smtClean="0"/>
              <a:t>CapWords</a:t>
            </a:r>
            <a:r>
              <a:rPr lang="en-US" dirty="0" smtClean="0"/>
              <a:t>:</a:t>
            </a:r>
          </a:p>
          <a:p>
            <a:r>
              <a:rPr lang="en-US" dirty="0" smtClean="0"/>
              <a:t>Each word of a class begins with a Capital letter</a:t>
            </a:r>
          </a:p>
          <a:p>
            <a:r>
              <a:rPr lang="en-US" dirty="0" smtClean="0"/>
              <a:t>no underlines</a:t>
            </a:r>
          </a:p>
          <a:p>
            <a:r>
              <a:rPr lang="en-US" dirty="0" smtClean="0"/>
              <a:t>sometimes called </a:t>
            </a:r>
            <a:r>
              <a:rPr lang="en-US" b="1" i="1" dirty="0" err="1" smtClean="0"/>
              <a:t>CamelCase</a:t>
            </a:r>
            <a:endParaRPr lang="en-US" b="1" i="1" dirty="0" smtClean="0"/>
          </a:p>
          <a:p>
            <a:r>
              <a:rPr lang="en-US" dirty="0" smtClean="0"/>
              <a:t>makes recognizing a class easier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319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600200" y="962479"/>
            <a:ext cx="6172200" cy="4727121"/>
          </a:xfr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dir</a:t>
            </a:r>
            <a:r>
              <a:rPr lang="en-US" dirty="0" smtClean="0"/>
              <a:t>() function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</a:t>
            </a:r>
            <a:r>
              <a:rPr lang="en-US" dirty="0" err="1" smtClean="0">
                <a:solidFill>
                  <a:srgbClr val="660066"/>
                </a:solidFill>
                <a:latin typeface="Courier New"/>
                <a:cs typeface="Courier New"/>
              </a:rPr>
              <a:t>dir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() </a:t>
            </a:r>
            <a:r>
              <a:rPr lang="en-US" dirty="0" smtClean="0"/>
              <a:t>function lists all the attributes of a class</a:t>
            </a:r>
          </a:p>
          <a:p>
            <a:r>
              <a:rPr lang="en-US" dirty="0" smtClean="0"/>
              <a:t>you can think of these as keys in a dictionary stored in the class.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658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11.1</a:t>
            </a:r>
          </a:p>
          <a:p>
            <a:r>
              <a:rPr lang="en-US" dirty="0" smtClean="0"/>
              <a:t>First Class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pass keyword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Remember, the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pass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keyword is used to signify that you have </a:t>
            </a:r>
            <a:r>
              <a:rPr lang="en-US" i="1" dirty="0" smtClean="0"/>
              <a:t>intentionally</a:t>
            </a:r>
            <a:r>
              <a:rPr lang="en-US" dirty="0" smtClean="0"/>
              <a:t> left some part of a definition (of a function, of a class) undefined</a:t>
            </a:r>
          </a:p>
          <a:p>
            <a:r>
              <a:rPr lang="en-US" dirty="0" smtClean="0"/>
              <a:t>by making the suite of a class undefined, we get only those things that Python defines for us automatically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6829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12479" y="685800"/>
            <a:ext cx="7769521" cy="5009004"/>
          </a:xfr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Constructor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a class is defined, a function is made </a:t>
            </a:r>
            <a:r>
              <a:rPr lang="en-US" i="1" dirty="0" smtClean="0"/>
              <a:t>with the same name as the class</a:t>
            </a:r>
          </a:p>
          <a:p>
            <a:r>
              <a:rPr lang="en-US" dirty="0" smtClean="0"/>
              <a:t>This function is called the </a:t>
            </a:r>
            <a:r>
              <a:rPr lang="en-US" i="1" dirty="0" smtClean="0"/>
              <a:t>constructor</a:t>
            </a:r>
            <a:r>
              <a:rPr lang="en-US" dirty="0" smtClean="0"/>
              <a:t>. By calling it, you can create an instance of the class</a:t>
            </a:r>
          </a:p>
          <a:p>
            <a:r>
              <a:rPr lang="en-US" dirty="0" smtClean="0"/>
              <a:t>We can affect this creation (more later), but by default Python can make an instance.</a:t>
            </a:r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dot reference</a:t>
            </a:r>
            <a:endParaRPr lang="en-US" dirty="0"/>
          </a:p>
        </p:txBody>
      </p:sp>
      <p:sp>
        <p:nvSpPr>
          <p:cNvPr id="5427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refer to the attributes of an object by doing a dot reference, of the form:</a:t>
            </a:r>
          </a:p>
          <a:p>
            <a:pPr>
              <a:buNone/>
            </a:pPr>
            <a:r>
              <a:rPr lang="en-US" dirty="0" smtClean="0">
                <a:latin typeface="Courier New"/>
                <a:cs typeface="Courier New"/>
              </a:rPr>
              <a:t>	</a:t>
            </a:r>
            <a:r>
              <a:rPr lang="en-US" dirty="0" err="1" smtClean="0">
                <a:latin typeface="Courier New"/>
                <a:cs typeface="Courier New"/>
              </a:rPr>
              <a:t>object.attribute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the attribute can be a variable or a function</a:t>
            </a:r>
          </a:p>
          <a:p>
            <a:r>
              <a:rPr lang="en-US" dirty="0" smtClean="0"/>
              <a:t>it is part of the object, either directly or by that object being part of a class</a:t>
            </a:r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examples</a:t>
            </a:r>
            <a:endParaRPr lang="en-US"/>
          </a:p>
        </p:txBody>
      </p:sp>
      <p:sp>
        <p:nvSpPr>
          <p:cNvPr id="5632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print(</a:t>
            </a:r>
            <a:r>
              <a:rPr lang="en-US" dirty="0" err="1" smtClean="0">
                <a:latin typeface="Courier New"/>
                <a:cs typeface="Courier New"/>
              </a:rPr>
              <a:t>my_instance.my_va</a:t>
            </a:r>
            <a:r>
              <a:rPr lang="en-US" dirty="0" err="1">
                <a:latin typeface="Courier New"/>
                <a:cs typeface="Courier New"/>
              </a:rPr>
              <a:t>l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457200" lvl="1" indent="0">
              <a:buNone/>
            </a:pPr>
            <a:r>
              <a:rPr lang="en-US" dirty="0" smtClean="0"/>
              <a:t>print a variable associated with the object </a:t>
            </a:r>
            <a:r>
              <a:rPr lang="en-US" dirty="0" err="1" smtClean="0">
                <a:latin typeface="Courier New"/>
                <a:cs typeface="Courier New"/>
              </a:rPr>
              <a:t>my_instance</a:t>
            </a:r>
            <a:endParaRPr lang="en-US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err="1" smtClean="0">
                <a:latin typeface="Courier New"/>
                <a:cs typeface="Courier New"/>
              </a:rPr>
              <a:t>my_instance.my_method</a:t>
            </a:r>
            <a:r>
              <a:rPr lang="en-US" dirty="0" smtClean="0">
                <a:latin typeface="Courier New"/>
                <a:cs typeface="Courier New"/>
              </a:rPr>
              <a:t>()</a:t>
            </a:r>
          </a:p>
          <a:p>
            <a:pPr marL="457200" lvl="1" indent="0">
              <a:buNone/>
            </a:pPr>
            <a:r>
              <a:rPr lang="en-US" dirty="0" smtClean="0"/>
              <a:t>call a method associated with the object </a:t>
            </a:r>
            <a:r>
              <a:rPr lang="en-US" dirty="0" err="1" smtClean="0">
                <a:latin typeface="Courier New"/>
                <a:cs typeface="Courier New"/>
              </a:rPr>
              <a:t>my_instance</a:t>
            </a:r>
            <a:endParaRPr lang="en-US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variable versus method, you can tell by the parenthesis at the end of the reference</a:t>
            </a:r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How to make an object-local value</a:t>
            </a:r>
            <a:endParaRPr lang="en-US"/>
          </a:p>
        </p:txBody>
      </p:sp>
      <p:sp>
        <p:nvSpPr>
          <p:cNvPr id="7987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once an object is made, the data is made the same way as in any other Python situation, by assignment</a:t>
            </a:r>
          </a:p>
          <a:p>
            <a:r>
              <a:rPr lang="en-US" dirty="0" smtClean="0"/>
              <a:t>Any object can thus be augmented by adding a variable</a:t>
            </a:r>
          </a:p>
          <a:p>
            <a:pPr>
              <a:buNone/>
            </a:pPr>
            <a:r>
              <a:rPr lang="en-US" dirty="0" err="1" smtClean="0">
                <a:solidFill>
                  <a:srgbClr val="2D2D8A"/>
                </a:solidFill>
                <a:latin typeface="Courier New"/>
                <a:cs typeface="Courier New"/>
              </a:rPr>
              <a:t>my_instance.attribute</a:t>
            </a:r>
            <a:r>
              <a:rPr lang="en-US" dirty="0" smtClean="0">
                <a:solidFill>
                  <a:srgbClr val="2D2D8A"/>
                </a:solidFill>
                <a:latin typeface="Courier New"/>
                <a:cs typeface="Courier New"/>
              </a:rPr>
              <a:t> = </a:t>
            </a:r>
            <a:r>
              <a:rPr lang="fr-FR" dirty="0" smtClean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cs typeface="Courier New"/>
              </a:rPr>
              <a:t>hello</a:t>
            </a:r>
            <a:r>
              <a:rPr lang="fr-FR" dirty="0" smtClean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dirty="0" smtClean="0">
                <a:solidFill>
                  <a:srgbClr val="2D2D8A"/>
                </a:solidFill>
                <a:latin typeface="Courier New"/>
                <a:cs typeface="Courier New"/>
              </a:rPr>
              <a:t> </a:t>
            </a:r>
            <a:endParaRPr lang="en-US" dirty="0">
              <a:solidFill>
                <a:srgbClr val="2D2D8A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attribute shown in dir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dir</a:t>
            </a:r>
            <a:r>
              <a:rPr lang="en-US" sz="24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(</a:t>
            </a:r>
            <a:r>
              <a:rPr lang="en-US" sz="24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my_instance</a:t>
            </a:r>
            <a:r>
              <a:rPr lang="en-US" sz="24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)</a:t>
            </a:r>
          </a:p>
          <a:p>
            <a:pPr lvl="1"/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[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__class__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delattr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dict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__doc__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__format__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getattribute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__hash__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init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__module__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__new__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__reduce__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reduce_ex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repr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setattr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sizeof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str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subclasshook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en-US" sz="2000" dirty="0" err="1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weakref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__</a:t>
            </a:r>
            <a:r>
              <a:rPr lang="fr-FR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'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, </a:t>
            </a:r>
            <a:r>
              <a:rPr lang="en-US" sz="2000" dirty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a</a:t>
            </a:r>
            <a:r>
              <a:rPr lang="en-US" sz="2000" dirty="0" smtClean="0">
                <a:solidFill>
                  <a:srgbClr val="2D2D8A"/>
                </a:solidFill>
                <a:latin typeface="Monaco" pitchFamily="-108" charset="0"/>
                <a:ea typeface="Monaco" pitchFamily="-108" charset="0"/>
                <a:cs typeface="Monaco" pitchFamily="-108" charset="0"/>
              </a:rPr>
              <a:t>ttribute]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Class instance relationship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Instance knows its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Because each instance has as its type the class that it was made from, an instance remembers its class</a:t>
            </a:r>
          </a:p>
          <a:p>
            <a:r>
              <a:rPr lang="en-US" dirty="0" smtClean="0"/>
              <a:t>This is often called the </a:t>
            </a:r>
            <a:r>
              <a:rPr lang="en-US" b="1" i="1" dirty="0" smtClean="0"/>
              <a:t>instance-of </a:t>
            </a:r>
            <a:r>
              <a:rPr lang="en-US" dirty="0" smtClean="0"/>
              <a:t>relationship</a:t>
            </a:r>
          </a:p>
          <a:p>
            <a:r>
              <a:rPr lang="en-US" dirty="0" smtClean="0"/>
              <a:t>stored in the </a:t>
            </a:r>
            <a:r>
              <a:rPr lang="en-US" dirty="0" smtClean="0">
                <a:latin typeface="Monaco"/>
                <a:cs typeface="Monaco"/>
              </a:rPr>
              <a:t>__class__</a:t>
            </a:r>
            <a:r>
              <a:rPr lang="en-US" dirty="0" smtClean="0"/>
              <a:t> attribute of the instance</a:t>
            </a:r>
            <a:endParaRPr lang="en-US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28600"/>
            <a:ext cx="7162800" cy="262331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885" y="2763702"/>
            <a:ext cx="5149715" cy="325609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762000"/>
            <a:ext cx="8458201" cy="177390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62" y="2362200"/>
            <a:ext cx="9070848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6724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46185" y="2209800"/>
            <a:ext cx="8651630" cy="2057400"/>
          </a:xfr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Introduced the idea of scope in Chapter 7</a:t>
            </a:r>
          </a:p>
          <a:p>
            <a:r>
              <a:rPr lang="en-US" dirty="0" smtClean="0"/>
              <a:t>It works differently in the class system, taking advantage of the </a:t>
            </a:r>
            <a:r>
              <a:rPr lang="en-US" b="1" i="1" dirty="0" smtClean="0"/>
              <a:t>instance-of </a:t>
            </a:r>
            <a:r>
              <a:rPr lang="en-US" dirty="0" smtClean="0"/>
              <a:t>relationship</a:t>
            </a:r>
            <a:endParaRPr lang="en-US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of the Object Scope Rule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first two rules in object scope are: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First, look in the object itself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If the attribute is not found, look up to the class of the object and search for the attribute there.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2394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2438400" y="389589"/>
            <a:ext cx="4419600" cy="590131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788307" y="1600200"/>
            <a:ext cx="7391400" cy="32004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Listing 11.2</a:t>
            </a:r>
            <a:endParaRPr lang="en-US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00415" y="990600"/>
            <a:ext cx="8484577" cy="4572000"/>
          </a:xfr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method versus function</a:t>
            </a:r>
            <a:endParaRPr lang="en-US"/>
          </a:p>
        </p:txBody>
      </p:sp>
      <p:sp>
        <p:nvSpPr>
          <p:cNvPr id="6451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discussed before, a method and a function are closely related. They are both “small programs” that have parameters, perform some operation and (potentially) return a value</a:t>
            </a:r>
          </a:p>
          <a:p>
            <a:endParaRPr lang="en-US" smtClean="0"/>
          </a:p>
          <a:p>
            <a:r>
              <a:rPr lang="en-US" smtClean="0"/>
              <a:t>main difference is that methods are functions tied to a particular object</a:t>
            </a:r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difference in calling</a:t>
            </a:r>
          </a:p>
        </p:txBody>
      </p:sp>
      <p:sp>
        <p:nvSpPr>
          <p:cNvPr id="6656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Font typeface="Wingdings" pitchFamily="-108" charset="2"/>
              <a:buNone/>
            </a:pP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functions are called, methods are called in the context of an object:</a:t>
            </a:r>
          </a:p>
          <a:p>
            <a:pPr marL="0" indent="0" eaLnBrk="1" hangingPunct="1"/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function: </a:t>
            </a:r>
          </a:p>
          <a:p>
            <a:pPr marL="0" indent="0" eaLnBrk="1" hangingPunct="1">
              <a:buFont typeface="Wingdings" pitchFamily="-108" charset="2"/>
              <a:buNone/>
            </a:pPr>
            <a:r>
              <a:rPr lang="en-US" sz="2800" dirty="0"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do_something</a:t>
            </a:r>
            <a:r>
              <a:rPr lang="en-US" sz="2800" dirty="0">
                <a:solidFill>
                  <a:schemeClr val="accent6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(param1)</a:t>
            </a:r>
            <a:endParaRPr lang="en-US" sz="2800" dirty="0">
              <a:solidFill>
                <a:schemeClr val="accent6"/>
              </a:solidFill>
              <a:ea typeface="ＭＳ Ｐゴシック" pitchFamily="-108" charset="-128"/>
              <a:cs typeface="ＭＳ Ｐゴシック" pitchFamily="-108" charset="-128"/>
            </a:endParaRPr>
          </a:p>
          <a:p>
            <a:pPr marL="0" indent="0" eaLnBrk="1" hangingPunct="1"/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method: </a:t>
            </a:r>
          </a:p>
          <a:p>
            <a:pPr marL="0" indent="0" eaLnBrk="1" hangingPunct="1">
              <a:buFont typeface="Wingdings" pitchFamily="-108" charset="2"/>
              <a:buNone/>
            </a:pPr>
            <a:r>
              <a:rPr lang="en-US" sz="2800" dirty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 </a:t>
            </a:r>
            <a:r>
              <a:rPr lang="en-US" sz="2800" dirty="0" err="1" smtClean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an_object.do_something</a:t>
            </a:r>
            <a:r>
              <a:rPr lang="en-US" sz="2800" dirty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(param1)</a:t>
            </a:r>
            <a:endParaRPr lang="en-US" sz="2800" dirty="0">
              <a:solidFill>
                <a:srgbClr val="2D2D8A"/>
              </a:solidFill>
              <a:ea typeface="ＭＳ Ｐゴシック" pitchFamily="-108" charset="-128"/>
              <a:cs typeface="ＭＳ Ｐゴシック" pitchFamily="-108" charset="-128"/>
            </a:endParaRPr>
          </a:p>
          <a:p>
            <a:pPr marL="0" indent="0" eaLnBrk="1" hangingPunct="1"/>
            <a:endParaRPr lang="en-US" sz="2800" dirty="0">
              <a:ea typeface="ＭＳ Ｐゴシック" pitchFamily="-108" charset="-128"/>
              <a:cs typeface="ＭＳ Ｐゴシック" pitchFamily="-108" charset="-128"/>
            </a:endParaRPr>
          </a:p>
          <a:p>
            <a:pPr marL="0" indent="0" eaLnBrk="1" hangingPunct="1">
              <a:buFont typeface="Wingdings" pitchFamily="-108" charset="2"/>
              <a:buNone/>
            </a:pP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This means that the object that the method is called on is </a:t>
            </a:r>
            <a:r>
              <a:rPr lang="en-US" sz="2800" i="1" dirty="0">
                <a:ea typeface="ＭＳ Ｐゴシック" pitchFamily="-108" charset="-128"/>
                <a:cs typeface="ＭＳ Ｐゴシック" pitchFamily="-108" charset="-128"/>
              </a:rPr>
              <a:t>always implicitly a parameter</a:t>
            </a:r>
            <a:r>
              <a:rPr lang="en-US" sz="2800" dirty="0">
                <a:ea typeface="ＭＳ Ｐゴシック" pitchFamily="-108" charset="-128"/>
                <a:cs typeface="ＭＳ Ｐゴシック" pitchFamily="-108" charset="-128"/>
              </a:rPr>
              <a:t>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is a class?</a:t>
            </a:r>
            <a:endParaRPr lang="en-US"/>
          </a:p>
        </p:txBody>
      </p:sp>
      <p:sp>
        <p:nvSpPr>
          <p:cNvPr id="1741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If you have done anything in computer science before, you likely will have heard the term object oriented programming (OOP)</a:t>
            </a:r>
          </a:p>
          <a:p>
            <a:r>
              <a:rPr lang="en-US" smtClean="0"/>
              <a:t>What is OOP, and why should I care?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>
                <a:ea typeface="ＭＳ Ｐゴシック" pitchFamily="-108" charset="-128"/>
                <a:cs typeface="ＭＳ Ｐゴシック" pitchFamily="-108" charset="-128"/>
              </a:rPr>
              <a:t>difference in definition</a:t>
            </a:r>
            <a:endParaRPr lang="en-US"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6861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285750" indent="-285750" eaLnBrk="1" hangingPunct="1"/>
            <a:r>
              <a:rPr lang="en-US" sz="2800" dirty="0" smtClean="0">
                <a:ea typeface="ＭＳ Ｐゴシック" pitchFamily="-108" charset="-128"/>
                <a:cs typeface="ＭＳ Ｐゴシック" pitchFamily="-108" charset="-128"/>
              </a:rPr>
              <a:t>methods are defined </a:t>
            </a:r>
            <a:r>
              <a:rPr lang="en-US" sz="2800" b="1" i="1" dirty="0" smtClean="0">
                <a:ea typeface="ＭＳ Ｐゴシック" pitchFamily="-108" charset="-128"/>
                <a:cs typeface="ＭＳ Ｐゴシック" pitchFamily="-108" charset="-128"/>
              </a:rPr>
              <a:t>inside </a:t>
            </a:r>
            <a:r>
              <a:rPr lang="en-US" sz="2800" dirty="0" smtClean="0">
                <a:ea typeface="ＭＳ Ｐゴシック" pitchFamily="-108" charset="-128"/>
                <a:cs typeface="ＭＳ Ｐゴシック" pitchFamily="-108" charset="-128"/>
              </a:rPr>
              <a:t>the suite of a class</a:t>
            </a:r>
          </a:p>
          <a:p>
            <a:pPr marL="285750" indent="-285750" eaLnBrk="1" hangingPunct="1"/>
            <a:r>
              <a:rPr lang="en-US" sz="2800" dirty="0" smtClean="0">
                <a:ea typeface="ＭＳ Ｐゴシック" pitchFamily="-108" charset="-128"/>
                <a:cs typeface="ＭＳ Ｐゴシック" pitchFamily="-108" charset="-128"/>
              </a:rPr>
              <a:t>methods always bind the first parameter in the definition to the object that called it</a:t>
            </a:r>
          </a:p>
          <a:p>
            <a:pPr marL="285750" indent="-285750" eaLnBrk="1" hangingPunct="1"/>
            <a:r>
              <a:rPr lang="en-US" sz="2800" dirty="0" smtClean="0">
                <a:ea typeface="ＭＳ Ｐゴシック" pitchFamily="-108" charset="-128"/>
                <a:cs typeface="ＭＳ Ｐゴシック" pitchFamily="-108" charset="-128"/>
              </a:rPr>
              <a:t>This parameter can be named anything, but traditionally it is named </a:t>
            </a:r>
            <a:r>
              <a:rPr lang="en-US" sz="2800" b="1" i="1" dirty="0" smtClean="0">
                <a:ea typeface="ＭＳ Ｐゴシック" pitchFamily="-108" charset="-128"/>
                <a:cs typeface="ＭＳ Ｐゴシック" pitchFamily="-108" charset="-128"/>
              </a:rPr>
              <a:t>self</a:t>
            </a:r>
          </a:p>
          <a:p>
            <a:pPr marL="285750" indent="-285750" eaLnBrk="1" hangingPunct="1">
              <a:buFont typeface="Wingdings" pitchFamily="-108" charset="2"/>
              <a:buNone/>
            </a:pPr>
            <a:r>
              <a:rPr lang="en-US" sz="2800" dirty="0" smtClean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class </a:t>
            </a:r>
            <a:r>
              <a:rPr lang="en-US" sz="2800" dirty="0" err="1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M</a:t>
            </a:r>
            <a:r>
              <a:rPr lang="en-US" sz="2800" dirty="0" err="1" smtClean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yClass</a:t>
            </a:r>
            <a:r>
              <a:rPr lang="en-US" sz="2800" dirty="0" smtClean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(object):</a:t>
            </a:r>
          </a:p>
          <a:p>
            <a:pPr marL="285750" indent="-285750" eaLnBrk="1" hangingPunct="1">
              <a:buFont typeface="Wingdings" pitchFamily="-108" charset="2"/>
              <a:buNone/>
            </a:pPr>
            <a:r>
              <a:rPr lang="en-US" sz="2800" dirty="0" smtClean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    </a:t>
            </a:r>
            <a:r>
              <a:rPr lang="en-US" sz="2800" dirty="0" err="1" smtClean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def</a:t>
            </a:r>
            <a:r>
              <a:rPr lang="en-US" sz="2800" dirty="0" smtClean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 </a:t>
            </a:r>
            <a:r>
              <a:rPr lang="en-US" sz="2800" dirty="0" err="1" smtClean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my_method</a:t>
            </a:r>
            <a:r>
              <a:rPr lang="en-US" sz="2800" dirty="0" smtClean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(self,param1):</a:t>
            </a:r>
          </a:p>
          <a:p>
            <a:pPr marL="285750" indent="-285750" eaLnBrk="1" hangingPunct="1">
              <a:buFont typeface="Wingdings" pitchFamily="-108" charset="2"/>
              <a:buNone/>
            </a:pPr>
            <a:r>
              <a:rPr lang="en-US" sz="2800" dirty="0" smtClean="0">
                <a:solidFill>
                  <a:srgbClr val="2D2D8A"/>
                </a:solidFill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        suite</a:t>
            </a:r>
            <a:endParaRPr lang="en-US" sz="2800" dirty="0">
              <a:solidFill>
                <a:srgbClr val="2D2D8A"/>
              </a:solidFill>
              <a:ea typeface="ＭＳ Ｐゴシック" pitchFamily="-108" charset="-128"/>
              <a:cs typeface="ＭＳ Ｐゴシック" pitchFamily="-108" charset="-128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more on self</a:t>
            </a:r>
            <a:endParaRPr lang="en-US"/>
          </a:p>
        </p:txBody>
      </p:sp>
      <p:sp>
        <p:nvSpPr>
          <p:cNvPr id="7066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smtClean="0"/>
              <a:t>is an important variable. In any method it is bound to the object that called the method</a:t>
            </a:r>
          </a:p>
          <a:p>
            <a:r>
              <a:rPr lang="en-US" dirty="0" smtClean="0"/>
              <a:t>through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smtClean="0"/>
              <a:t>we can access the instance that called the method (and all of its attributes as a result)</a:t>
            </a:r>
            <a:endParaRPr lang="en-US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ea typeface="ＭＳ Ｐゴシック" pitchFamily="-108" charset="-128"/>
                <a:cs typeface="ＭＳ Ｐゴシック" pitchFamily="-108" charset="-128"/>
              </a:rPr>
              <a:t>Binding self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373" y="2286000"/>
            <a:ext cx="7802034" cy="2895600"/>
          </a:xfrm>
        </p:spPr>
      </p:pic>
      <p:sp>
        <p:nvSpPr>
          <p:cNvPr id="74758" name="Rectangle 5"/>
          <p:cNvSpPr>
            <a:spLocks noChangeArrowheads="1"/>
          </p:cNvSpPr>
          <p:nvPr/>
        </p:nvSpPr>
        <p:spPr bwMode="auto">
          <a:xfrm>
            <a:off x="7543800" y="1066800"/>
            <a:ext cx="685800" cy="990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marL="342900" indent="-342900"/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self is bound for us</a:t>
            </a:r>
            <a:endParaRPr lang="en-US"/>
          </a:p>
        </p:txBody>
      </p:sp>
      <p:sp>
        <p:nvSpPr>
          <p:cNvPr id="75780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525963"/>
          </a:xfrm>
        </p:spPr>
        <p:txBody>
          <a:bodyPr/>
          <a:lstStyle/>
          <a:p>
            <a:r>
              <a:rPr lang="en-US" dirty="0" smtClean="0"/>
              <a:t>when a dot method call is made, the object that called the method is </a:t>
            </a:r>
            <a:r>
              <a:rPr lang="en-US" b="1" dirty="0" smtClean="0"/>
              <a:t>automatically </a:t>
            </a:r>
            <a:r>
              <a:rPr lang="en-US" dirty="0" smtClean="0"/>
              <a:t>assigned to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self </a:t>
            </a:r>
          </a:p>
          <a:p>
            <a:r>
              <a:rPr lang="en-US" dirty="0" smtClean="0"/>
              <a:t>we can use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to remember, and therefore refer, to the calling object</a:t>
            </a:r>
          </a:p>
          <a:p>
            <a:r>
              <a:rPr lang="en-US" dirty="0" smtClean="0"/>
              <a:t>to reference any part of the calling object, we must always precede it with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method can be written generically, dealing with calling objects through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endParaRPr lang="en-US" dirty="0">
              <a:solidFill>
                <a:srgbClr val="660066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Writing a class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Code </a:t>
            </a:r>
            <a:r>
              <a:rPr lang="en-US" dirty="0" err="1" smtClean="0"/>
              <a:t>Lisitng</a:t>
            </a:r>
            <a:r>
              <a:rPr lang="en-US" dirty="0" smtClean="0"/>
              <a:t> 11.3</a:t>
            </a:r>
            <a:endParaRPr lang="en-US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68658" y="838200"/>
            <a:ext cx="8406684" cy="4800600"/>
          </a:xfr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Standard Methods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Python provides a number of standard methods which, if the class designer provides, can be used in a normal "</a:t>
            </a:r>
            <a:r>
              <a:rPr lang="en-US" dirty="0" err="1" smtClean="0"/>
              <a:t>Pythony</a:t>
            </a:r>
            <a:r>
              <a:rPr lang="en-US" dirty="0" smtClean="0"/>
              <a:t>" way</a:t>
            </a:r>
          </a:p>
          <a:p>
            <a:r>
              <a:rPr lang="en-US" dirty="0" smtClean="0"/>
              <a:t>many of these have the double underlines in front and in back of their name</a:t>
            </a:r>
          </a:p>
          <a:p>
            <a:r>
              <a:rPr lang="en-US" dirty="0" smtClean="0"/>
              <a:t>by using these methods, we "fit in" to the normal Python flow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58277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Standard Method: Constructor</a:t>
            </a:r>
            <a:endParaRPr lang="en-US" dirty="0"/>
          </a:p>
        </p:txBody>
      </p:sp>
      <p:sp>
        <p:nvSpPr>
          <p:cNvPr id="8192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Constructor is called when an instance is made, and provides the class designer the opportunity to set up the instance with variables, by assignment</a:t>
            </a:r>
            <a:endParaRPr lang="en-US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calling a constructor</a:t>
            </a:r>
          </a:p>
        </p:txBody>
      </p:sp>
      <p:sp>
        <p:nvSpPr>
          <p:cNvPr id="8704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None/>
            </a:pP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A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s mentioned, a 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constructor is called by using the name of the class as a function call (by adding () after the class name)</a:t>
            </a:r>
          </a:p>
          <a:p>
            <a:pPr eaLnBrk="1" hangingPunct="1">
              <a:buFont typeface="Wingdings" pitchFamily="-108" charset="2"/>
              <a:buNone/>
            </a:pP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>
              <a:buFont typeface="Wingdings" pitchFamily="-108" charset="2"/>
              <a:buNone/>
            </a:pPr>
            <a:r>
              <a:rPr lang="en-US" dirty="0" err="1" smtClean="0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student_inst</a:t>
            </a:r>
            <a:r>
              <a:rPr lang="en-US" dirty="0" smtClean="0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 = Student()</a:t>
            </a:r>
            <a:endParaRPr lang="en-US" dirty="0">
              <a:solidFill>
                <a:schemeClr val="accent6"/>
              </a:solidFill>
              <a:latin typeface="Courier New"/>
              <a:ea typeface="ＭＳ Ｐゴシック" pitchFamily="-108" charset="-128"/>
              <a:cs typeface="Courier New"/>
            </a:endParaRPr>
          </a:p>
          <a:p>
            <a:pPr eaLnBrk="1" hangingPunct="1">
              <a:buFont typeface="Wingdings" pitchFamily="-108" charset="2"/>
              <a:buNone/>
            </a:pP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creates a new instance using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the constructor from class </a:t>
            </a:r>
            <a:r>
              <a:rPr lang="en-US" dirty="0" smtClean="0">
                <a:latin typeface="Courier New"/>
                <a:ea typeface="ＭＳ Ｐゴシック" pitchFamily="-108" charset="-128"/>
                <a:cs typeface="Courier New"/>
              </a:rPr>
              <a:t>Student</a:t>
            </a:r>
            <a:endParaRPr lang="en-US" dirty="0">
              <a:latin typeface="Courier New"/>
              <a:ea typeface="ＭＳ Ｐゴシック" pitchFamily="-108" charset="-128"/>
              <a:cs typeface="Courier New"/>
            </a:endParaRPr>
          </a:p>
          <a:p>
            <a:pPr eaLnBrk="1" hangingPunct="1">
              <a:buFont typeface="Wingdings" pitchFamily="-108" charset="2"/>
              <a:buNone/>
            </a:pP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Short answer</a:t>
            </a:r>
            <a:endParaRPr lang="en-US"/>
          </a:p>
        </p:txBody>
      </p:sp>
      <p:sp>
        <p:nvSpPr>
          <p:cNvPr id="1946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The short answer is that object oriented programming is a way to think about “objects” in a program (such as variables, functions, etc)</a:t>
            </a:r>
          </a:p>
          <a:p>
            <a:r>
              <a:rPr lang="en-US" smtClean="0"/>
              <a:t>A program becomes less a list of instruction and more a set of objects and how they interact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the constructor</a:t>
            </a:r>
            <a:endParaRPr lang="en-US" dirty="0"/>
          </a:p>
        </p:txBody>
      </p:sp>
      <p:sp>
        <p:nvSpPr>
          <p:cNvPr id="8499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of the special method names in a class is the constructor name, </a:t>
            </a:r>
            <a:r>
              <a:rPr lang="en-US" dirty="0" smtClean="0">
                <a:latin typeface="Monaco"/>
                <a:cs typeface="Monaco"/>
              </a:rPr>
              <a:t>__init__</a:t>
            </a:r>
          </a:p>
          <a:p>
            <a:r>
              <a:rPr lang="en-US" dirty="0" smtClean="0"/>
              <a:t>by assigning values in the constructor, every instance will start out with the same variables</a:t>
            </a:r>
          </a:p>
          <a:p>
            <a:r>
              <a:rPr lang="en-US" dirty="0" smtClean="0"/>
              <a:t>you can also pass arguments to a constructor through its init method</a:t>
            </a:r>
            <a:endParaRPr lang="en-US" dirty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 constructor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sz="2400" dirty="0" smtClean="0">
                <a:solidFill>
                  <a:srgbClr val="2D2D8A"/>
                </a:solidFill>
                <a:latin typeface="Monaco"/>
                <a:cs typeface="Monaco"/>
              </a:rPr>
              <a:t> def __</a:t>
            </a:r>
            <a:r>
              <a:rPr lang="en-US" sz="2400" dirty="0" err="1" smtClean="0">
                <a:solidFill>
                  <a:srgbClr val="2D2D8A"/>
                </a:solidFill>
                <a:latin typeface="Monaco"/>
                <a:cs typeface="Monaco"/>
              </a:rPr>
              <a:t>init</a:t>
            </a:r>
            <a:r>
              <a:rPr lang="en-US" sz="2400" dirty="0" smtClean="0">
                <a:solidFill>
                  <a:srgbClr val="2D2D8A"/>
                </a:solidFill>
                <a:latin typeface="Monaco"/>
                <a:cs typeface="Monaco"/>
              </a:rPr>
              <a:t>__(</a:t>
            </a:r>
            <a:r>
              <a:rPr lang="en-US" sz="2400" dirty="0" err="1" smtClean="0">
                <a:solidFill>
                  <a:srgbClr val="2D2D8A"/>
                </a:solidFill>
                <a:latin typeface="Monaco"/>
                <a:cs typeface="Monaco"/>
              </a:rPr>
              <a:t>self,first</a:t>
            </a:r>
            <a:r>
              <a:rPr lang="en-US" sz="2400" dirty="0" smtClean="0">
                <a:solidFill>
                  <a:srgbClr val="2D2D8A"/>
                </a:solidFill>
                <a:latin typeface="Monaco"/>
                <a:cs typeface="Monaco"/>
              </a:rPr>
              <a:t>=</a:t>
            </a:r>
            <a:r>
              <a:rPr lang="fr-FR" sz="2400" dirty="0" smtClean="0">
                <a:solidFill>
                  <a:srgbClr val="2D2D8A"/>
                </a:solidFill>
                <a:latin typeface="Monaco"/>
                <a:cs typeface="Monaco"/>
              </a:rPr>
              <a:t>''</a:t>
            </a:r>
            <a:r>
              <a:rPr lang="en-US" sz="2400" dirty="0" smtClean="0">
                <a:solidFill>
                  <a:srgbClr val="2D2D8A"/>
                </a:solidFill>
                <a:latin typeface="Monaco"/>
                <a:cs typeface="Monaco"/>
              </a:rPr>
              <a:t>, last=</a:t>
            </a:r>
            <a:r>
              <a:rPr lang="fr-FR" sz="2400" dirty="0" smtClean="0">
                <a:solidFill>
                  <a:srgbClr val="2D2D8A"/>
                </a:solidFill>
                <a:latin typeface="Monaco"/>
                <a:cs typeface="Monaco"/>
              </a:rPr>
              <a:t>''</a:t>
            </a:r>
            <a:r>
              <a:rPr lang="en-US" sz="2400" dirty="0" smtClean="0">
                <a:solidFill>
                  <a:srgbClr val="2D2D8A"/>
                </a:solidFill>
                <a:latin typeface="Monaco"/>
                <a:cs typeface="Monaco"/>
              </a:rPr>
              <a:t>, id=0):</a:t>
            </a:r>
          </a:p>
          <a:p>
            <a:pPr>
              <a:buNone/>
            </a:pPr>
            <a:r>
              <a:rPr lang="en-US" sz="2400" dirty="0" smtClean="0">
                <a:solidFill>
                  <a:srgbClr val="2D2D8A"/>
                </a:solidFill>
                <a:latin typeface="Monaco"/>
                <a:cs typeface="Monaco"/>
              </a:rPr>
              <a:t>        </a:t>
            </a:r>
            <a:r>
              <a:rPr lang="en-US" sz="2400" dirty="0" err="1" smtClean="0">
                <a:solidFill>
                  <a:srgbClr val="2D2D8A"/>
                </a:solidFill>
                <a:latin typeface="Monaco"/>
                <a:cs typeface="Monaco"/>
              </a:rPr>
              <a:t>self.first_name_str</a:t>
            </a:r>
            <a:r>
              <a:rPr lang="en-US" sz="2400" dirty="0" smtClean="0">
                <a:solidFill>
                  <a:srgbClr val="2D2D8A"/>
                </a:solidFill>
                <a:latin typeface="Monaco"/>
                <a:cs typeface="Monaco"/>
              </a:rPr>
              <a:t> = first</a:t>
            </a:r>
          </a:p>
          <a:p>
            <a:pPr>
              <a:buNone/>
            </a:pPr>
            <a:r>
              <a:rPr lang="en-US" sz="2400" dirty="0" smtClean="0">
                <a:solidFill>
                  <a:srgbClr val="2D2D8A"/>
                </a:solidFill>
                <a:latin typeface="Monaco"/>
                <a:cs typeface="Monaco"/>
              </a:rPr>
              <a:t>        </a:t>
            </a:r>
            <a:r>
              <a:rPr lang="en-US" sz="2400" dirty="0" err="1" smtClean="0">
                <a:solidFill>
                  <a:srgbClr val="2D2D8A"/>
                </a:solidFill>
                <a:latin typeface="Monaco"/>
                <a:cs typeface="Monaco"/>
              </a:rPr>
              <a:t>self.last_name_str</a:t>
            </a:r>
            <a:r>
              <a:rPr lang="en-US" sz="2400" dirty="0" smtClean="0">
                <a:solidFill>
                  <a:srgbClr val="2D2D8A"/>
                </a:solidFill>
                <a:latin typeface="Monaco"/>
                <a:cs typeface="Monaco"/>
              </a:rPr>
              <a:t> = last</a:t>
            </a:r>
          </a:p>
          <a:p>
            <a:pPr>
              <a:buNone/>
            </a:pPr>
            <a:r>
              <a:rPr lang="en-US" sz="2400" dirty="0" smtClean="0">
                <a:solidFill>
                  <a:srgbClr val="2D2D8A"/>
                </a:solidFill>
                <a:latin typeface="Monaco"/>
                <a:cs typeface="Monaco"/>
              </a:rPr>
              <a:t>        </a:t>
            </a:r>
            <a:r>
              <a:rPr lang="en-US" sz="2400" dirty="0" err="1" smtClean="0">
                <a:solidFill>
                  <a:srgbClr val="2D2D8A"/>
                </a:solidFill>
                <a:latin typeface="Monaco"/>
                <a:cs typeface="Monaco"/>
              </a:rPr>
              <a:t>self.id_int</a:t>
            </a:r>
            <a:r>
              <a:rPr lang="en-US" sz="2400" dirty="0" smtClean="0">
                <a:solidFill>
                  <a:srgbClr val="2D2D8A"/>
                </a:solidFill>
                <a:latin typeface="Monaco"/>
                <a:cs typeface="Monaco"/>
              </a:rPr>
              <a:t> = id </a:t>
            </a:r>
          </a:p>
          <a:p>
            <a:pPr>
              <a:buNone/>
            </a:pPr>
            <a:endParaRPr lang="en-US" sz="2400" dirty="0" smtClean="0">
              <a:solidFill>
                <a:srgbClr val="2D2D8A"/>
              </a:solidFill>
              <a:latin typeface="Courier New"/>
              <a:cs typeface="Courier New"/>
            </a:endParaRPr>
          </a:p>
          <a:p>
            <a:r>
              <a:rPr lang="en-US" sz="2400" dirty="0" smtClean="0">
                <a:solidFill>
                  <a:srgbClr val="660066"/>
                </a:solidFill>
                <a:latin typeface="Monaco"/>
                <a:cs typeface="Monaco"/>
              </a:rPr>
              <a:t>self</a:t>
            </a:r>
            <a:r>
              <a:rPr lang="en-US" sz="2400" dirty="0" smtClean="0">
                <a:solidFill>
                  <a:srgbClr val="660066"/>
                </a:solidFill>
                <a:latin typeface="+mj-lt"/>
                <a:cs typeface="Courier New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+mj-lt"/>
                <a:cs typeface="Courier New"/>
              </a:rPr>
              <a:t>is bound to the default instance as it is being made</a:t>
            </a:r>
          </a:p>
          <a:p>
            <a:r>
              <a:rPr lang="en-US" sz="2400" dirty="0" smtClean="0">
                <a:solidFill>
                  <a:srgbClr val="000000"/>
                </a:solidFill>
                <a:latin typeface="+mj-lt"/>
                <a:cs typeface="Courier New"/>
              </a:rPr>
              <a:t>If we want to add an attribute to that instance, we modify the attribute associated with self.</a:t>
            </a:r>
            <a:r>
              <a:rPr lang="en-US" sz="2400" dirty="0" smtClean="0">
                <a:solidFill>
                  <a:srgbClr val="000000"/>
                </a:solidFill>
                <a:latin typeface="Courier New"/>
                <a:cs typeface="Courier New"/>
              </a:rPr>
              <a:t>   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s1 = Student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print(s1.last_name_str)</a:t>
            </a:r>
          </a:p>
          <a:p>
            <a:pPr marL="0" indent="0">
              <a:buNone/>
            </a:pPr>
            <a:endParaRPr lang="en-US" sz="24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s2 = Student(last='Python', first='Monty')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print(s1.last_name_str)</a:t>
            </a:r>
          </a:p>
          <a:p>
            <a:pPr marL="0" indent="0">
              <a:buNone/>
            </a:pPr>
            <a:endParaRPr lang="en-US" sz="24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Python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30415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066800" y="678521"/>
            <a:ext cx="6781800" cy="4953001"/>
          </a:xfr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default constructor</a:t>
            </a:r>
            <a:endParaRPr lang="en-US"/>
          </a:p>
        </p:txBody>
      </p:sp>
      <p:sp>
        <p:nvSpPr>
          <p:cNvPr id="9216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you don</a:t>
            </a:r>
            <a:r>
              <a:rPr lang="fr-FR" dirty="0" smtClean="0"/>
              <a:t>'</a:t>
            </a:r>
            <a:r>
              <a:rPr lang="en-US" dirty="0" smtClean="0"/>
              <a:t>t provide a constructor, then only the default constructor is provided</a:t>
            </a:r>
          </a:p>
          <a:p>
            <a:r>
              <a:rPr lang="en-US" dirty="0" smtClean="0"/>
              <a:t>the default constructor does system stuff to create the instance, nothing more</a:t>
            </a:r>
          </a:p>
          <a:p>
            <a:r>
              <a:rPr lang="en-US" dirty="0" smtClean="0"/>
              <a:t>you cannot pass arguments to the default constructor.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Every class should have </a:t>
            </a:r>
            <a:r>
              <a:rPr lang="en-US" sz="3600" dirty="0" smtClean="0">
                <a:latin typeface="Monaco"/>
                <a:cs typeface="Monaco"/>
              </a:rPr>
              <a:t>__init__</a:t>
            </a:r>
            <a:endParaRPr lang="en-US" sz="3600" dirty="0">
              <a:latin typeface="Monaco"/>
              <a:cs typeface="Monaco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By providing the constructor, we ensure that every instance, at least at the point of construction, is created with the same contents</a:t>
            </a:r>
          </a:p>
          <a:p>
            <a:r>
              <a:rPr lang="en-US" dirty="0" smtClean="0"/>
              <a:t>This gives us some control over each instance.</a:t>
            </a:r>
            <a:endParaRPr lang="en-US" dirty="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str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smtClean="0"/>
              <a:t>, printing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0" y="1600200"/>
            <a:ext cx="9144000" cy="4525963"/>
          </a:xfrm>
        </p:spPr>
        <p:txBody>
          <a:bodyPr/>
          <a:lstStyle/>
          <a:p>
            <a:pPr>
              <a:buNone/>
            </a:pPr>
            <a:endParaRPr lang="en-US" sz="2000" dirty="0" smtClean="0">
              <a:solidFill>
                <a:schemeClr val="accent6"/>
              </a:solidFill>
              <a:latin typeface="Courier New"/>
              <a:cs typeface="Courier New"/>
            </a:endParaRPr>
          </a:p>
          <a:p>
            <a:pPr>
              <a:buNone/>
            </a:pPr>
            <a:endParaRPr lang="en-US" sz="2000" dirty="0">
              <a:solidFill>
                <a:schemeClr val="accent6"/>
              </a:solidFill>
              <a:latin typeface="Courier New"/>
              <a:cs typeface="Courier New"/>
            </a:endParaRPr>
          </a:p>
          <a:p>
            <a:pPr>
              <a:buNone/>
            </a:pPr>
            <a:endParaRPr lang="en-US" sz="2000" dirty="0" smtClean="0">
              <a:solidFill>
                <a:schemeClr val="accent6"/>
              </a:solidFill>
              <a:latin typeface="Courier New"/>
              <a:cs typeface="Courier New"/>
            </a:endParaRPr>
          </a:p>
          <a:p>
            <a:pPr>
              <a:buNone/>
            </a:pPr>
            <a:endParaRPr lang="en-US" sz="2000" dirty="0" smtClean="0">
              <a:solidFill>
                <a:schemeClr val="accent6"/>
              </a:solidFill>
              <a:latin typeface="Courier New"/>
              <a:cs typeface="Courier New"/>
            </a:endParaRPr>
          </a:p>
          <a:p>
            <a:r>
              <a:rPr lang="en-US" sz="2400" dirty="0" smtClean="0">
                <a:latin typeface="+mj-lt"/>
                <a:cs typeface="Courier New"/>
              </a:rPr>
              <a:t>When </a:t>
            </a:r>
            <a:r>
              <a:rPr lang="en-US" sz="2400" dirty="0" smtClean="0">
                <a:solidFill>
                  <a:srgbClr val="660066"/>
                </a:solidFill>
                <a:latin typeface="Courier New"/>
                <a:cs typeface="Courier New"/>
              </a:rPr>
              <a:t>print(</a:t>
            </a:r>
            <a:r>
              <a:rPr lang="en-US" sz="2400" dirty="0" err="1" smtClean="0">
                <a:solidFill>
                  <a:srgbClr val="660066"/>
                </a:solidFill>
                <a:latin typeface="Courier New"/>
                <a:cs typeface="Courier New"/>
              </a:rPr>
              <a:t>my_inst</a:t>
            </a:r>
            <a:r>
              <a:rPr lang="en-US" sz="2400" dirty="0" smtClean="0">
                <a:solidFill>
                  <a:srgbClr val="660066"/>
                </a:solidFill>
                <a:latin typeface="Courier New"/>
                <a:cs typeface="Courier New"/>
              </a:rPr>
              <a:t>)</a:t>
            </a:r>
            <a:r>
              <a:rPr lang="en-US" sz="2400" dirty="0" smtClean="0">
                <a:cs typeface="Courier New"/>
              </a:rPr>
              <a:t>called, it </a:t>
            </a:r>
            <a:r>
              <a:rPr lang="en-US" sz="2400" dirty="0" smtClean="0">
                <a:latin typeface="+mj-lt"/>
                <a:cs typeface="Courier New"/>
              </a:rPr>
              <a:t>is assumed, by Python, to be a call to “convert the instance to a string”, which is the </a:t>
            </a:r>
            <a:r>
              <a:rPr lang="en-US" sz="2400" dirty="0" smtClean="0">
                <a:latin typeface="Monaco"/>
                <a:cs typeface="Monaco"/>
              </a:rPr>
              <a:t>__</a:t>
            </a:r>
            <a:r>
              <a:rPr lang="en-US" sz="2400" dirty="0" err="1" smtClean="0">
                <a:latin typeface="Monaco"/>
                <a:cs typeface="Monaco"/>
              </a:rPr>
              <a:t>str</a:t>
            </a:r>
            <a:r>
              <a:rPr lang="en-US" sz="2400" dirty="0" smtClean="0">
                <a:latin typeface="Monaco"/>
                <a:cs typeface="Monaco"/>
              </a:rPr>
              <a:t>__</a:t>
            </a:r>
            <a:r>
              <a:rPr lang="en-US" sz="2400" dirty="0" smtClean="0">
                <a:latin typeface="+mj-lt"/>
                <a:cs typeface="Courier New"/>
              </a:rPr>
              <a:t> method</a:t>
            </a:r>
          </a:p>
          <a:p>
            <a:r>
              <a:rPr lang="en-US" sz="2400" dirty="0" smtClean="0">
                <a:latin typeface="+mj-lt"/>
                <a:cs typeface="Courier New"/>
              </a:rPr>
              <a:t>In the method, </a:t>
            </a:r>
            <a:r>
              <a:rPr lang="en-US" sz="2400" dirty="0" err="1" smtClean="0">
                <a:solidFill>
                  <a:srgbClr val="660066"/>
                </a:solidFill>
                <a:latin typeface="Courier New"/>
                <a:cs typeface="Courier New"/>
              </a:rPr>
              <a:t>my_inst</a:t>
            </a:r>
            <a:r>
              <a:rPr lang="en-US" sz="2400" dirty="0" smtClean="0">
                <a:latin typeface="Monaco"/>
                <a:cs typeface="Monaco"/>
              </a:rPr>
              <a:t> </a:t>
            </a:r>
            <a:r>
              <a:rPr lang="en-US" sz="2400" dirty="0" smtClean="0">
                <a:latin typeface="+mj-lt"/>
                <a:cs typeface="Courier New"/>
              </a:rPr>
              <a:t>is bound to </a:t>
            </a:r>
            <a:r>
              <a:rPr lang="en-US" sz="2400" dirty="0" smtClean="0">
                <a:solidFill>
                  <a:srgbClr val="660066"/>
                </a:solidFill>
                <a:latin typeface="Courier New"/>
                <a:cs typeface="Courier New"/>
              </a:rPr>
              <a:t>self</a:t>
            </a:r>
            <a:r>
              <a:rPr lang="en-US" sz="2400" dirty="0" smtClean="0">
                <a:latin typeface="+mj-lt"/>
                <a:cs typeface="Courier New"/>
              </a:rPr>
              <a:t>, and printing then occurs using that instance.</a:t>
            </a:r>
          </a:p>
          <a:p>
            <a:r>
              <a:rPr lang="en-US" sz="2400" dirty="0" smtClean="0">
                <a:latin typeface="Monaco"/>
                <a:cs typeface="Monaco"/>
              </a:rPr>
              <a:t>__</a:t>
            </a:r>
            <a:r>
              <a:rPr lang="en-US" sz="2400" dirty="0" err="1" smtClean="0">
                <a:latin typeface="Monaco"/>
                <a:cs typeface="Monaco"/>
              </a:rPr>
              <a:t>str</a:t>
            </a:r>
            <a:r>
              <a:rPr lang="en-US" sz="2400" dirty="0" smtClean="0">
                <a:latin typeface="Monaco"/>
                <a:cs typeface="Monaco"/>
              </a:rPr>
              <a:t>__</a:t>
            </a:r>
            <a:r>
              <a:rPr lang="en-US" sz="2400" dirty="0" smtClean="0">
                <a:latin typeface="+mj-lt"/>
                <a:cs typeface="Courier New"/>
              </a:rPr>
              <a:t> </a:t>
            </a:r>
            <a:r>
              <a:rPr lang="en-US" sz="2400" b="1" i="1" dirty="0" smtClean="0">
                <a:latin typeface="+mj-lt"/>
                <a:cs typeface="Courier New"/>
              </a:rPr>
              <a:t>must return a string</a:t>
            </a:r>
            <a:r>
              <a:rPr lang="en-US" sz="2400" dirty="0" smtClean="0">
                <a:latin typeface="+mj-lt"/>
                <a:cs typeface="Courier New"/>
              </a:rPr>
              <a:t>!</a:t>
            </a:r>
          </a:p>
          <a:p>
            <a:endParaRPr lang="en-US" sz="2400" dirty="0"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5024"/>
            <a:ext cx="8915400" cy="1230576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there are three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There are now three groups in our coding scheme:</a:t>
            </a:r>
          </a:p>
          <a:p>
            <a:pPr lvl="1"/>
            <a:r>
              <a:rPr lang="en-US" dirty="0" smtClean="0"/>
              <a:t>user</a:t>
            </a:r>
          </a:p>
          <a:p>
            <a:pPr lvl="1"/>
            <a:r>
              <a:rPr lang="en-US" dirty="0" smtClean="0"/>
              <a:t>programmer, class user</a:t>
            </a:r>
          </a:p>
          <a:p>
            <a:pPr lvl="1"/>
            <a:r>
              <a:rPr lang="en-US" dirty="0" smtClean="0"/>
              <a:t>programmer, class designer</a:t>
            </a:r>
            <a:endParaRPr lang="en-US" dirty="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designer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class designer is creating code to be used by other programmers</a:t>
            </a:r>
          </a:p>
          <a:p>
            <a:r>
              <a:rPr lang="en-US" dirty="0" smtClean="0"/>
              <a:t>In so doing, the class designer is making a kind of library that other programmers can take advantage of</a:t>
            </a:r>
            <a:endParaRPr lang="en-US" dirty="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Point Class, Code listings 11.4-11.7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Responding to “messages”</a:t>
            </a:r>
          </a:p>
        </p:txBody>
      </p:sp>
      <p:sp>
        <p:nvSpPr>
          <p:cNvPr id="2150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47800"/>
            <a:ext cx="8229600" cy="28194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As a set of interacting objects, each object responds to “messages” sent to it</a:t>
            </a:r>
          </a:p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The interaction of objects via messages makes a high level description of what the program is doing.</a:t>
            </a:r>
          </a:p>
        </p:txBody>
      </p:sp>
      <p:pic>
        <p:nvPicPr>
          <p:cNvPr id="21509" name="Picture 4" descr="MCPE00093_0000[1]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-1796533">
            <a:off x="6781800" y="4724400"/>
            <a:ext cx="1879600" cy="1963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510" name="Picture 5" descr="MCIN00694_0000[1]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819400" y="4267200"/>
            <a:ext cx="2209800" cy="177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1511" name="AutoShape 6"/>
          <p:cNvSpPr>
            <a:spLocks noChangeArrowheads="1"/>
          </p:cNvSpPr>
          <p:nvPr/>
        </p:nvSpPr>
        <p:spPr bwMode="auto">
          <a:xfrm flipH="1">
            <a:off x="5562600" y="4343400"/>
            <a:ext cx="1447800" cy="685800"/>
          </a:xfrm>
          <a:prstGeom prst="wedgeEllipseCallout">
            <a:avLst>
              <a:gd name="adj1" fmla="val -38491"/>
              <a:gd name="adj2" fmla="val 70139"/>
            </a:avLst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</a:bodyPr>
          <a:lstStyle/>
          <a:p>
            <a:pPr algn="ctr"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2400">
                <a:latin typeface="Times New Roman" pitchFamily="-107" charset="0"/>
              </a:rPr>
              <a:t>Start!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306" y="3733800"/>
            <a:ext cx="6096494" cy="2819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65970"/>
            <a:ext cx="5648036" cy="389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45222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Rule 9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Make sure your new class does the right thing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we mean that a class should behave in a way familiar to a Python programmer</a:t>
            </a:r>
          </a:p>
          <a:p>
            <a:pPr lvl="1"/>
            <a:r>
              <a:rPr lang="en-US" dirty="0" smtClean="0"/>
              <a:t>for example, we should be able to call the </a:t>
            </a:r>
            <a:r>
              <a:rPr lang="en-US" dirty="0" smtClean="0">
                <a:solidFill>
                  <a:srgbClr val="660066"/>
                </a:solidFill>
                <a:latin typeface="Courier New"/>
                <a:cs typeface="Courier New"/>
              </a:rPr>
              <a:t>print</a:t>
            </a:r>
            <a:r>
              <a:rPr lang="en-US" dirty="0" smtClean="0">
                <a:solidFill>
                  <a:srgbClr val="660066"/>
                </a:solidFill>
              </a:rPr>
              <a:t> </a:t>
            </a:r>
            <a:r>
              <a:rPr lang="en-US" dirty="0" smtClean="0"/>
              <a:t>function on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56198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/>
          <a:lstStyle/>
          <a:p>
            <a:r>
              <a:rPr lang="en-US" dirty="0" smtClean="0"/>
              <a:t>OOP helps software engineering</a:t>
            </a:r>
            <a:endParaRPr lang="en-US" dirty="0"/>
          </a:p>
        </p:txBody>
      </p:sp>
      <p:sp>
        <p:nvSpPr>
          <p:cNvPr id="2560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software engineering is the discipline of managing code to ensure its long-term use</a:t>
            </a:r>
          </a:p>
          <a:p>
            <a:r>
              <a:rPr lang="en-US" dirty="0" err="1" smtClean="0"/>
              <a:t>rememember</a:t>
            </a:r>
            <a:r>
              <a:rPr lang="en-US" dirty="0" smtClean="0"/>
              <a:t>, SE via refactoring</a:t>
            </a:r>
          </a:p>
          <a:p>
            <a:r>
              <a:rPr lang="en-US" dirty="0" smtClean="0"/>
              <a:t>refactoring:</a:t>
            </a:r>
          </a:p>
          <a:p>
            <a:pPr lvl="1"/>
            <a:r>
              <a:rPr lang="en-US" dirty="0" smtClean="0"/>
              <a:t>takes existing code and modifies it</a:t>
            </a:r>
          </a:p>
          <a:p>
            <a:pPr lvl="1"/>
            <a:r>
              <a:rPr lang="en-US" dirty="0" smtClean="0"/>
              <a:t>makes the overall code simpler, easier to understand</a:t>
            </a:r>
          </a:p>
          <a:p>
            <a:pPr lvl="1"/>
            <a:r>
              <a:rPr lang="en-US" dirty="0" err="1" smtClean="0"/>
              <a:t>doesn</a:t>
            </a:r>
            <a:r>
              <a:rPr lang="fr-FR" dirty="0" smtClean="0"/>
              <a:t>'</a:t>
            </a:r>
            <a:r>
              <a:rPr lang="en-US" dirty="0" smtClean="0"/>
              <a:t>t change the functionality, only the form!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More refactoring</a:t>
            </a:r>
            <a:endParaRPr lang="en-US"/>
          </a:p>
        </p:txBody>
      </p:sp>
      <p:sp>
        <p:nvSpPr>
          <p:cNvPr id="2765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Hiding the details of what the message entails means that changes can be made to the object and the flow of messages (and their results) can stay the same</a:t>
            </a:r>
          </a:p>
          <a:p>
            <a:r>
              <a:rPr lang="en-US" smtClean="0"/>
              <a:t>Thus the implementation of the message can change but its intended effect stay the same.</a:t>
            </a:r>
          </a:p>
          <a:p>
            <a:r>
              <a:rPr lang="en-US" smtClean="0"/>
              <a:t>This is encapsulation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OOP </a:t>
            </a:r>
            <a:r>
              <a:rPr lang="en-US" dirty="0" smtClean="0">
                <a:ea typeface="ＭＳ Ｐゴシック" pitchFamily="-108" charset="-128"/>
                <a:cs typeface="ＭＳ Ｐゴシック" pitchFamily="-108" charset="-128"/>
              </a:rPr>
              <a:t>principles (again)</a:t>
            </a:r>
            <a:endParaRPr lang="en-US" dirty="0"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2970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400" b="1" i="1" dirty="0">
                <a:ea typeface="ＭＳ Ｐゴシック" pitchFamily="-108" charset="-128"/>
                <a:cs typeface="ＭＳ Ｐゴシック" pitchFamily="-108" charset="-128"/>
              </a:rPr>
              <a:t>encapsulation</a:t>
            </a:r>
            <a:r>
              <a:rPr lang="en-US" sz="2400" dirty="0">
                <a:ea typeface="ＭＳ Ｐゴシック" pitchFamily="-108" charset="-128"/>
                <a:cs typeface="ＭＳ Ｐゴシック" pitchFamily="-108" charset="-128"/>
              </a:rPr>
              <a:t>: hiding design details to make the program clearer and more easily modified later</a:t>
            </a:r>
          </a:p>
          <a:p>
            <a:pPr eaLnBrk="1" hangingPunct="1"/>
            <a:r>
              <a:rPr lang="en-US" sz="2400" b="1" i="1" dirty="0">
                <a:ea typeface="ＭＳ Ｐゴシック" pitchFamily="-108" charset="-128"/>
                <a:cs typeface="ＭＳ Ｐゴシック" pitchFamily="-108" charset="-128"/>
              </a:rPr>
              <a:t>modularity</a:t>
            </a:r>
            <a:r>
              <a:rPr lang="en-US" sz="2400" dirty="0">
                <a:ea typeface="ＭＳ Ｐゴシック" pitchFamily="-108" charset="-128"/>
                <a:cs typeface="ＭＳ Ｐゴシック" pitchFamily="-108" charset="-128"/>
              </a:rPr>
              <a:t>: the ability to make objects “stand alone” so they can be reused (our modules). Like the math module</a:t>
            </a:r>
          </a:p>
          <a:p>
            <a:pPr eaLnBrk="1" hangingPunct="1"/>
            <a:r>
              <a:rPr lang="en-US" sz="2400" b="1" i="1" dirty="0">
                <a:ea typeface="ＭＳ Ｐゴシック" pitchFamily="-108" charset="-128"/>
                <a:cs typeface="ＭＳ Ｐゴシック" pitchFamily="-108" charset="-128"/>
              </a:rPr>
              <a:t>inheritance</a:t>
            </a:r>
            <a:r>
              <a:rPr lang="en-US" sz="2400" dirty="0">
                <a:ea typeface="ＭＳ Ｐゴシック" pitchFamily="-108" charset="-128"/>
                <a:cs typeface="ＭＳ Ｐゴシック" pitchFamily="-108" charset="-128"/>
              </a:rPr>
              <a:t>: create a new object by inheriting (like father to son) many object characteristics while creating or over-riding for this object</a:t>
            </a:r>
          </a:p>
          <a:p>
            <a:pPr eaLnBrk="1" hangingPunct="1"/>
            <a:r>
              <a:rPr lang="en-US" sz="2400" b="1" i="1" dirty="0">
                <a:ea typeface="ＭＳ Ｐゴシック" pitchFamily="-108" charset="-128"/>
                <a:cs typeface="ＭＳ Ｐゴシック" pitchFamily="-108" charset="-128"/>
              </a:rPr>
              <a:t>polymorphism</a:t>
            </a:r>
            <a:r>
              <a:rPr lang="en-US" sz="2400" dirty="0">
                <a:ea typeface="ＭＳ Ｐゴシック" pitchFamily="-108" charset="-128"/>
                <a:cs typeface="ＭＳ Ｐゴシック" pitchFamily="-108" charset="-128"/>
              </a:rPr>
              <a:t>: (hard) Allow one message to be sent to any object and have it respond appropriately based on the type of object it is.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We are still at encapsulation</a:t>
            </a:r>
            <a:endParaRPr lang="en-US"/>
          </a:p>
        </p:txBody>
      </p:sp>
      <p:sp>
        <p:nvSpPr>
          <p:cNvPr id="2867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We said that encapsulation:</a:t>
            </a:r>
          </a:p>
          <a:p>
            <a:r>
              <a:rPr lang="en-US" smtClean="0"/>
              <a:t>hid details of the implementation so that the program was easier to read and write</a:t>
            </a:r>
          </a:p>
          <a:p>
            <a:r>
              <a:rPr lang="en-US" smtClean="0"/>
              <a:t>modularity, make an object so that it can be reused in other contexts</a:t>
            </a:r>
          </a:p>
          <a:p>
            <a:r>
              <a:rPr lang="en-US" smtClean="0"/>
              <a:t>providing an interface (the methods) that are the approved way to deal with the class</a:t>
            </a:r>
            <a:endParaRPr lang="en-US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Private values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namespaces are </a:t>
            </a:r>
            <a:r>
              <a:rPr lang="en-US" dirty="0" err="1" smtClean="0"/>
              <a:t>dicts</a:t>
            </a:r>
            <a:endParaRPr lang="en-US" dirty="0"/>
          </a:p>
        </p:txBody>
      </p:sp>
      <p:sp>
        <p:nvSpPr>
          <p:cNvPr id="5632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namespaces in every object and module is indeed a namespace</a:t>
            </a:r>
          </a:p>
          <a:p>
            <a:r>
              <a:rPr lang="en-US" dirty="0" smtClean="0"/>
              <a:t>that dictionary is bound to the special variable 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dict</a:t>
            </a:r>
            <a:r>
              <a:rPr lang="en-US" dirty="0" smtClean="0">
                <a:latin typeface="Monaco"/>
                <a:cs typeface="Monaco"/>
              </a:rPr>
              <a:t>__</a:t>
            </a:r>
          </a:p>
          <a:p>
            <a:r>
              <a:rPr lang="en-US" dirty="0" smtClean="0"/>
              <a:t>it lists all the local attributes (variables, functions) in the object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private variables in an instance</a:t>
            </a:r>
            <a:endParaRPr lang="en-US"/>
          </a:p>
        </p:txBody>
      </p:sp>
      <p:sp>
        <p:nvSpPr>
          <p:cNvPr id="6042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many OOP approaches allow you to make a variable or function in an instance </a:t>
            </a:r>
            <a:r>
              <a:rPr lang="en-US" b="1" i="1" dirty="0" smtClean="0"/>
              <a:t>private</a:t>
            </a:r>
          </a:p>
          <a:p>
            <a:r>
              <a:rPr lang="en-US" dirty="0" smtClean="0"/>
              <a:t>private means not accessible by the class user, only the class developer.</a:t>
            </a:r>
          </a:p>
          <a:p>
            <a:r>
              <a:rPr lang="en-US" dirty="0" smtClean="0"/>
              <a:t>there are advantages to controlling who can access the instance values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privacy in Python</a:t>
            </a:r>
            <a:endParaRPr lang="en-US" dirty="0"/>
          </a:p>
        </p:txBody>
      </p:sp>
      <p:sp>
        <p:nvSpPr>
          <p:cNvPr id="6246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3000"/>
            <a:ext cx="8229600" cy="4525963"/>
          </a:xfrm>
        </p:spPr>
        <p:txBody>
          <a:bodyPr/>
          <a:lstStyle/>
          <a:p>
            <a:r>
              <a:rPr lang="en-US" dirty="0" smtClean="0"/>
              <a:t>Python takes the approach “We are all adults here”. No hard restrictions.</a:t>
            </a:r>
          </a:p>
          <a:p>
            <a:r>
              <a:rPr lang="en-US" dirty="0" smtClean="0"/>
              <a:t>Provides naming to avoid accidents. Use </a:t>
            </a:r>
            <a:r>
              <a:rPr lang="en-US" dirty="0" smtClean="0">
                <a:latin typeface="Monaco"/>
                <a:cs typeface="Monaco"/>
              </a:rPr>
              <a:t>__ </a:t>
            </a:r>
            <a:r>
              <a:rPr lang="en-US" dirty="0" smtClean="0">
                <a:cs typeface="Monaco"/>
              </a:rPr>
              <a:t>(double underlines) </a:t>
            </a:r>
            <a:r>
              <a:rPr lang="en-US" dirty="0" smtClean="0"/>
              <a:t>in front of any variable</a:t>
            </a:r>
          </a:p>
          <a:p>
            <a:r>
              <a:rPr lang="en-US" dirty="0" smtClean="0"/>
              <a:t>this </a:t>
            </a:r>
            <a:r>
              <a:rPr lang="en-US" b="1" i="1" dirty="0" smtClean="0"/>
              <a:t>mangles</a:t>
            </a:r>
            <a:r>
              <a:rPr lang="en-US" dirty="0" smtClean="0"/>
              <a:t> the name to include the class, namely 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var</a:t>
            </a:r>
            <a:r>
              <a:rPr lang="en-US" dirty="0" smtClean="0"/>
              <a:t> becomes </a:t>
            </a:r>
            <a:r>
              <a:rPr lang="en-US" dirty="0" smtClean="0">
                <a:latin typeface="Monaco"/>
                <a:cs typeface="Monaco"/>
              </a:rPr>
              <a:t>_class__</a:t>
            </a:r>
            <a:r>
              <a:rPr lang="en-US" dirty="0" err="1" smtClean="0">
                <a:latin typeface="Monaco"/>
                <a:cs typeface="Monaco"/>
              </a:rPr>
              <a:t>var</a:t>
            </a:r>
            <a:endParaRPr lang="en-US" dirty="0" smtClean="0">
              <a:latin typeface="Monaco"/>
              <a:cs typeface="Monaco"/>
            </a:endParaRPr>
          </a:p>
          <a:p>
            <a:r>
              <a:rPr lang="en-US" dirty="0" smtClean="0"/>
              <a:t>still fully accessible, and the 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err="1" smtClean="0">
                <a:latin typeface="Monaco"/>
                <a:cs typeface="Monaco"/>
              </a:rPr>
              <a:t>dict</a:t>
            </a:r>
            <a:r>
              <a:rPr lang="en-US" dirty="0" smtClean="0">
                <a:latin typeface="Monaco"/>
                <a:cs typeface="Monaco"/>
              </a:rPr>
              <a:t>__</a:t>
            </a:r>
            <a:r>
              <a:rPr lang="en-US" dirty="0" smtClean="0"/>
              <a:t> makes it obvious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457200"/>
            <a:ext cx="8686800" cy="838200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07" charset="-128"/>
                <a:cs typeface="ＭＳ Ｐゴシック" pitchFamily="-107" charset="-128"/>
              </a:rPr>
              <a:t>Everything in Python is an object</a:t>
            </a:r>
          </a:p>
        </p:txBody>
      </p:sp>
      <p:sp>
        <p:nvSpPr>
          <p:cNvPr id="2355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in case you </a:t>
            </a:r>
            <a:r>
              <a:rPr lang="en-US" dirty="0" err="1" smtClean="0">
                <a:ea typeface="ＭＳ Ｐゴシック" pitchFamily="-107" charset="-128"/>
                <a:cs typeface="ＭＳ Ｐゴシック" pitchFamily="-107" charset="-128"/>
              </a:rPr>
              <a:t>hadn</a:t>
            </a:r>
            <a:r>
              <a:rPr lang="fr-FR" dirty="0" smtClean="0">
                <a:ea typeface="ＭＳ Ｐゴシック" pitchFamily="-107" charset="-128"/>
                <a:cs typeface="ＭＳ Ｐゴシック" pitchFamily="-107" charset="-128"/>
              </a:rPr>
              <a:t>'</a:t>
            </a:r>
            <a:r>
              <a:rPr lang="en-US" dirty="0" smtClean="0">
                <a:ea typeface="ＭＳ Ｐゴシック" pitchFamily="-107" charset="-128"/>
                <a:cs typeface="ＭＳ Ｐゴシック" pitchFamily="-107" charset="-128"/>
              </a:rPr>
              <a:t>t </a:t>
            </a: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noticed, everything in Python is an object</a:t>
            </a:r>
          </a:p>
          <a:p>
            <a:pPr eaLnBrk="1" hangingPunct="1"/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Thus Python embraces OOP at a fundamental level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/>
          <a:lstStyle/>
          <a:p>
            <a:r>
              <a:rPr lang="en-US" dirty="0" smtClean="0"/>
              <a:t>privacy example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21176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914399"/>
            <a:ext cx="7719108" cy="32766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0576" y="4038600"/>
            <a:ext cx="7126224" cy="2133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Reminder, rules so far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525963"/>
          </a:xfrm>
        </p:spPr>
        <p:txBody>
          <a:bodyPr/>
          <a:lstStyle/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Think before you program!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program is a human-readable essay on problem solving that also happens to execute on a computer.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The best way to </a:t>
            </a:r>
            <a:r>
              <a:rPr lang="en-US" sz="2400" dirty="0" err="1">
                <a:latin typeface="Arial" charset="0"/>
                <a:ea typeface="ＭＳ Ｐゴシック" charset="0"/>
              </a:rPr>
              <a:t>imporve</a:t>
            </a:r>
            <a:r>
              <a:rPr lang="en-US" sz="2400" dirty="0">
                <a:latin typeface="Arial" charset="0"/>
                <a:ea typeface="ＭＳ Ｐゴシック" charset="0"/>
              </a:rPr>
              <a:t> your programming and problem solving skills is to practice!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A foolish consistency is the hobgoblin of little minds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Test your code, often and thoroughly</a:t>
            </a:r>
          </a:p>
          <a:p>
            <a:pPr marL="514350" indent="-514350">
              <a:buFontTx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</a:rPr>
              <a:t>If it was hard to write, it is probably hard to read. Add a comment. </a:t>
            </a:r>
            <a:endParaRPr lang="en-US" sz="2400" dirty="0" smtClean="0">
              <a:latin typeface="Arial" charset="0"/>
              <a:ea typeface="ＭＳ Ｐゴシック" charset="0"/>
            </a:endParaRPr>
          </a:p>
          <a:p>
            <a:pPr marL="514350" indent="-514350">
              <a:buFontTx/>
              <a:buAutoNum type="arabicPeriod"/>
            </a:pPr>
            <a:r>
              <a:rPr lang="en-US" sz="2400" dirty="0" smtClean="0">
                <a:latin typeface="Arial" charset="0"/>
                <a:ea typeface="ＭＳ Ｐゴシック" charset="0"/>
              </a:rPr>
              <a:t>All input is evil, unless proven otherwise.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 smtClean="0">
                <a:latin typeface="Arial" charset="0"/>
                <a:ea typeface="ＭＳ Ｐゴシック" charset="0"/>
              </a:rPr>
              <a:t>A function should do one thing.</a:t>
            </a:r>
          </a:p>
          <a:p>
            <a:pPr marL="514350" indent="-514350">
              <a:buFontTx/>
              <a:buAutoNum type="arabicPeriod"/>
            </a:pPr>
            <a:r>
              <a:rPr lang="en-US" sz="2400" dirty="0" smtClean="0">
                <a:latin typeface="Arial" charset="0"/>
                <a:ea typeface="ＭＳ Ｐゴシック" charset="0"/>
              </a:rPr>
              <a:t>Make sure your class does the </a:t>
            </a:r>
            <a:r>
              <a:rPr lang="en-US" sz="2400" smtClean="0">
                <a:latin typeface="Arial" charset="0"/>
                <a:ea typeface="ＭＳ Ｐゴシック" charset="0"/>
              </a:rPr>
              <a:t>right thing.</a:t>
            </a:r>
            <a:endParaRPr lang="en-US" sz="2400" dirty="0">
              <a:latin typeface="Arial" charset="0"/>
              <a:ea typeface="ＭＳ Ｐゴシック" charset="0"/>
            </a:endParaRPr>
          </a:p>
          <a:p>
            <a:pPr marL="514350" indent="-514350">
              <a:buFontTx/>
              <a:buAutoNum type="arabicPeriod"/>
            </a:pPr>
            <a:endParaRPr lang="en-US" sz="2400" dirty="0"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096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</a:t>
            </a:r>
            <a:r>
              <a:rPr lang="en-US" dirty="0" err="1" smtClean="0"/>
              <a:t>vs</a:t>
            </a:r>
            <a:r>
              <a:rPr lang="en-US" dirty="0" smtClean="0"/>
              <a:t>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There is a strong similarity between a type and a Python class</a:t>
            </a:r>
          </a:p>
          <a:p>
            <a:r>
              <a:rPr lang="en-US" dirty="0" smtClean="0"/>
              <a:t>seen many types already: </a:t>
            </a:r>
            <a:r>
              <a:rPr lang="en-US" dirty="0" smtClean="0">
                <a:latin typeface="Courier New"/>
                <a:cs typeface="Courier New"/>
              </a:rPr>
              <a:t>list, </a:t>
            </a:r>
            <a:r>
              <a:rPr lang="en-US" dirty="0" err="1" smtClean="0">
                <a:latin typeface="Courier New"/>
                <a:cs typeface="Courier New"/>
              </a:rPr>
              <a:t>dict</a:t>
            </a:r>
            <a:r>
              <a:rPr lang="en-US" dirty="0" smtClean="0">
                <a:latin typeface="Courier New"/>
                <a:cs typeface="Courier New"/>
              </a:rPr>
              <a:t>, </a:t>
            </a:r>
            <a:r>
              <a:rPr lang="en-US" dirty="0" err="1" smtClean="0">
                <a:latin typeface="Courier New"/>
                <a:cs typeface="Courier New"/>
              </a:rPr>
              <a:t>str</a:t>
            </a:r>
            <a:r>
              <a:rPr lang="en-US" dirty="0" smtClean="0"/>
              <a:t>, …</a:t>
            </a:r>
          </a:p>
          <a:p>
            <a:r>
              <a:rPr lang="en-US" dirty="0" smtClean="0"/>
              <a:t>suitable for representing different data</a:t>
            </a:r>
          </a:p>
          <a:p>
            <a:r>
              <a:rPr lang="en-US" dirty="0" smtClean="0"/>
              <a:t>respond to different messages regarding the manipulation of that data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496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>
                <a:ea typeface="ＭＳ Ｐゴシック" pitchFamily="-107" charset="-128"/>
                <a:cs typeface="ＭＳ Ｐゴシック" pitchFamily="-107" charset="-128"/>
              </a:rPr>
              <a:t>OOP helps for software engineering</a:t>
            </a:r>
            <a:endParaRPr lang="en-US"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2560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b="1" i="1" dirty="0">
                <a:ea typeface="ＭＳ Ｐゴシック" pitchFamily="-107" charset="-128"/>
                <a:cs typeface="ＭＳ Ｐゴシック" pitchFamily="-107" charset="-128"/>
              </a:rPr>
              <a:t>software engineering </a:t>
            </a:r>
            <a:r>
              <a:rPr lang="en-US" dirty="0" smtClean="0">
                <a:ea typeface="ＭＳ Ｐゴシック" pitchFamily="-107" charset="-128"/>
                <a:cs typeface="ＭＳ Ｐゴシック" pitchFamily="-107" charset="-128"/>
              </a:rPr>
              <a:t>(SE) is </a:t>
            </a: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the discipline of managing code to ensure its long-term use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err="1">
                <a:ea typeface="ＭＳ Ｐゴシック" pitchFamily="-107" charset="-128"/>
                <a:cs typeface="ＭＳ Ｐゴシック" pitchFamily="-107" charset="-128"/>
              </a:rPr>
              <a:t>rememember</a:t>
            </a: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, SE via refactoring</a:t>
            </a:r>
          </a:p>
          <a:p>
            <a:pPr eaLnBrk="1" hangingPunct="1">
              <a:lnSpc>
                <a:spcPct val="90000"/>
              </a:lnSpc>
            </a:pPr>
            <a:r>
              <a:rPr lang="en-US" dirty="0">
                <a:ea typeface="ＭＳ Ｐゴシック" pitchFamily="-107" charset="-128"/>
                <a:cs typeface="ＭＳ Ｐゴシック" pitchFamily="-107" charset="-128"/>
              </a:rPr>
              <a:t>refactoring: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takes existing code and modifies it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makes the overall code simpler, easier to understand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err="1" smtClean="0"/>
              <a:t>doesn</a:t>
            </a:r>
            <a:r>
              <a:rPr lang="fr-FR" dirty="0" smtClean="0"/>
              <a:t>'</a:t>
            </a:r>
            <a:r>
              <a:rPr lang="en-US" dirty="0" smtClean="0"/>
              <a:t>t </a:t>
            </a:r>
            <a:r>
              <a:rPr lang="en-US" dirty="0"/>
              <a:t>change the functionality, only the form!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ffectLst/>
        <a:extLst>
          <a:ext uri="{909E8E84-426E-40dd-AFC4-6F175D3DCCD1}">
            <a14:hiddenFill xmlns:a14="http://schemas.microsoft.com/office/drawing/2010/main" xmlns="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xmlns="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none" rtlCol="0">
        <a:spAutoFit/>
      </a:bodyPr>
      <a:lstStyle>
        <a:defPPr>
          <a:defRPr sz="3600" dirty="0" smtClean="0">
            <a:solidFill>
              <a:srgbClr val="000000"/>
            </a:solidFill>
            <a:latin typeface="+mn-lt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68FC282B-4F23-E949-AD30-183A3F5A4681}" vid="{FDCE237B-43A4-8148-BF5E-54D4AD422E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py3-template</Template>
  <TotalTime>1942</TotalTime>
  <Words>2419</Words>
  <Application>Microsoft Macintosh PowerPoint</Application>
  <PresentationFormat>On-screen Show (4:3)</PresentationFormat>
  <Paragraphs>273</Paragraphs>
  <Slides>71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81" baseType="lpstr">
      <vt:lpstr>Bernard MT Condensed</vt:lpstr>
      <vt:lpstr>Calibri</vt:lpstr>
      <vt:lpstr>Courier New</vt:lpstr>
      <vt:lpstr>Monaco</vt:lpstr>
      <vt:lpstr>ＭＳ Ｐゴシック</vt:lpstr>
      <vt:lpstr>Rosewood Std Regular</vt:lpstr>
      <vt:lpstr>Times New Roman</vt:lpstr>
      <vt:lpstr>Wingdings</vt:lpstr>
      <vt:lpstr>Arial</vt:lpstr>
      <vt:lpstr>template</vt:lpstr>
      <vt:lpstr>PowerPoint Presentation</vt:lpstr>
      <vt:lpstr>PowerPoint Presentation</vt:lpstr>
      <vt:lpstr>PowerPoint Presentation</vt:lpstr>
      <vt:lpstr>What is a class?</vt:lpstr>
      <vt:lpstr>Short answer</vt:lpstr>
      <vt:lpstr>Responding to “messages”</vt:lpstr>
      <vt:lpstr>Everything in Python is an object</vt:lpstr>
      <vt:lpstr>type vs class</vt:lpstr>
      <vt:lpstr>OOP helps for software engineering</vt:lpstr>
      <vt:lpstr>More refactoring</vt:lpstr>
      <vt:lpstr>OOP principles</vt:lpstr>
      <vt:lpstr>Class versus instance</vt:lpstr>
      <vt:lpstr>Template vs exemplar</vt:lpstr>
      <vt:lpstr>Same in OOP</vt:lpstr>
      <vt:lpstr>Why a class</vt:lpstr>
      <vt:lpstr>A First Class</vt:lpstr>
      <vt:lpstr>Standard Class Names</vt:lpstr>
      <vt:lpstr>PowerPoint Presentation</vt:lpstr>
      <vt:lpstr>dir() function</vt:lpstr>
      <vt:lpstr>pass keyword</vt:lpstr>
      <vt:lpstr>PowerPoint Presentation</vt:lpstr>
      <vt:lpstr>Constructor</vt:lpstr>
      <vt:lpstr>dot reference</vt:lpstr>
      <vt:lpstr>examples</vt:lpstr>
      <vt:lpstr>How to make an object-local value</vt:lpstr>
      <vt:lpstr>New attribute shown in dir</vt:lpstr>
      <vt:lpstr>Class instance relationship</vt:lpstr>
      <vt:lpstr>Instance knows its class</vt:lpstr>
      <vt:lpstr>PowerPoint Presentation</vt:lpstr>
      <vt:lpstr>PowerPoint Presentation</vt:lpstr>
      <vt:lpstr>Scope</vt:lpstr>
      <vt:lpstr>Part of the Object Scope Rule</vt:lpstr>
      <vt:lpstr>PowerPoint Presentation</vt:lpstr>
      <vt:lpstr>PowerPoint Presentation</vt:lpstr>
      <vt:lpstr>Methods</vt:lpstr>
      <vt:lpstr>PowerPoint Presentation</vt:lpstr>
      <vt:lpstr>PowerPoint Presentation</vt:lpstr>
      <vt:lpstr>method versus function</vt:lpstr>
      <vt:lpstr>difference in calling</vt:lpstr>
      <vt:lpstr>difference in definition</vt:lpstr>
      <vt:lpstr>more on self</vt:lpstr>
      <vt:lpstr>Binding self</vt:lpstr>
      <vt:lpstr>self is bound for us</vt:lpstr>
      <vt:lpstr>Writing a class</vt:lpstr>
      <vt:lpstr>PowerPoint Presentation</vt:lpstr>
      <vt:lpstr>PowerPoint Presentation</vt:lpstr>
      <vt:lpstr>Python Standard Methods</vt:lpstr>
      <vt:lpstr>Standard Method: Constructor</vt:lpstr>
      <vt:lpstr>calling a constructor</vt:lpstr>
      <vt:lpstr>defining the constructor</vt:lpstr>
      <vt:lpstr>Student constructor</vt:lpstr>
      <vt:lpstr>example</vt:lpstr>
      <vt:lpstr>PowerPoint Presentation</vt:lpstr>
      <vt:lpstr>default constructor</vt:lpstr>
      <vt:lpstr>Every class should have __init__</vt:lpstr>
      <vt:lpstr>__str__, printing</vt:lpstr>
      <vt:lpstr>Now there are three</vt:lpstr>
      <vt:lpstr>Class designer</vt:lpstr>
      <vt:lpstr>PowerPoint Presentation</vt:lpstr>
      <vt:lpstr>PowerPoint Presentation</vt:lpstr>
      <vt:lpstr>Rule 9</vt:lpstr>
      <vt:lpstr>OOP helps software engineering</vt:lpstr>
      <vt:lpstr>More refactoring</vt:lpstr>
      <vt:lpstr>OOP principles (again)</vt:lpstr>
      <vt:lpstr>We are still at encapsulation</vt:lpstr>
      <vt:lpstr>Private values</vt:lpstr>
      <vt:lpstr>class namespaces are dicts</vt:lpstr>
      <vt:lpstr>private variables in an instance</vt:lpstr>
      <vt:lpstr>privacy in Python</vt:lpstr>
      <vt:lpstr>privacy example</vt:lpstr>
      <vt:lpstr>Reminder, rules so far</vt:lpstr>
    </vt:vector>
  </TitlesOfParts>
  <Company>PEARSON</Company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usnidem</dc:creator>
  <cp:lastModifiedBy>bill punch</cp:lastModifiedBy>
  <cp:revision>61</cp:revision>
  <dcterms:created xsi:type="dcterms:W3CDTF">2012-03-21T18:49:41Z</dcterms:created>
  <dcterms:modified xsi:type="dcterms:W3CDTF">2016-08-30T17:47:21Z</dcterms:modified>
</cp:coreProperties>
</file>

<file path=docProps/thumbnail.jpeg>
</file>